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256" r:id="rId2"/>
    <p:sldId id="296" r:id="rId3"/>
    <p:sldId id="30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93" r:id="rId35"/>
    <p:sldId id="289" r:id="rId36"/>
    <p:sldId id="291" r:id="rId37"/>
    <p:sldId id="287" r:id="rId38"/>
    <p:sldId id="288" r:id="rId39"/>
    <p:sldId id="290" r:id="rId40"/>
    <p:sldId id="297" r:id="rId41"/>
    <p:sldId id="307" r:id="rId42"/>
    <p:sldId id="299" r:id="rId43"/>
    <p:sldId id="300" r:id="rId44"/>
    <p:sldId id="298" r:id="rId45"/>
    <p:sldId id="305" r:id="rId46"/>
    <p:sldId id="301" r:id="rId47"/>
    <p:sldId id="302" r:id="rId48"/>
    <p:sldId id="303" r:id="rId49"/>
    <p:sldId id="306" r:id="rId50"/>
    <p:sldId id="309"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Garamond" panose="02020404030301010803" pitchFamily="18"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5" roundtripDataSignature="AMtx7mj0Kr+4R6/P3iThRpNfA/Rae6B2k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12F2F8-8306-42BD-9DFE-2D7B68936FCC}">
  <a:tblStyle styleId="{5512F2F8-8306-42BD-9DFE-2D7B68936FC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D430FE4-09D8-432B-BFCD-94877EB3DED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69" autoAdjust="0"/>
    <p:restoredTop sz="95268" autoAdjust="0"/>
  </p:normalViewPr>
  <p:slideViewPr>
    <p:cSldViewPr snapToGrid="0">
      <p:cViewPr varScale="1">
        <p:scale>
          <a:sx n="122" d="100"/>
          <a:sy n="122" d="100"/>
        </p:scale>
        <p:origin x="96" y="163"/>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 name="Google Shape;14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1507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6" name="Google Shape;25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3803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5898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dc1bdb5e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g6edc1bdb5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edc1bdb5e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g6edc1bdb5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dce67e6e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7dce67e6e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 name="Google Shape;13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spTree>
      <p:nvGrpSpPr>
        <p:cNvPr id="1" name="Shape 12"/>
        <p:cNvGrpSpPr/>
        <p:nvPr/>
      </p:nvGrpSpPr>
      <p:grpSpPr>
        <a:xfrm>
          <a:off x="0" y="0"/>
          <a:ext cx="0" cy="0"/>
          <a:chOff x="0" y="0"/>
          <a:chExt cx="0" cy="0"/>
        </a:xfrm>
      </p:grpSpPr>
      <p:sp>
        <p:nvSpPr>
          <p:cNvPr id="13" name="Google Shape;13;p6"/>
          <p:cNvSpPr/>
          <p:nvPr/>
        </p:nvSpPr>
        <p:spPr>
          <a:xfrm>
            <a:off x="0" y="-1"/>
            <a:ext cx="12192000" cy="4572001"/>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464132"/>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6"/>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464132"/>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6" name="Google Shape;16;p6"/>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9" name="Google Shape;19;p6"/>
          <p:cNvCxnSpPr/>
          <p:nvPr/>
        </p:nvCxnSpPr>
        <p:spPr>
          <a:xfrm rot="10800000">
            <a:off x="8386842" y="5264106"/>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0"/>
        <p:cNvGrpSpPr/>
        <p:nvPr/>
      </p:nvGrpSpPr>
      <p:grpSpPr>
        <a:xfrm>
          <a:off x="0" y="0"/>
          <a:ext cx="0" cy="0"/>
          <a:chOff x="0" y="0"/>
          <a:chExt cx="0" cy="0"/>
        </a:xfrm>
      </p:grpSpPr>
      <p:sp>
        <p:nvSpPr>
          <p:cNvPr id="21" name="Google Shape;21;p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46413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7"/>
          <p:cNvSpPr txBox="1">
            <a:spLocks noGrp="1"/>
          </p:cNvSpPr>
          <p:nvPr>
            <p:ph type="body" idx="1"/>
          </p:nvPr>
        </p:nvSpPr>
        <p:spPr>
          <a:xfrm>
            <a:off x="1024128" y="2286000"/>
            <a:ext cx="9720071"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3" name="Google Shape;23;p7"/>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7"/>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26"/>
        <p:cNvGrpSpPr/>
        <p:nvPr/>
      </p:nvGrpSpPr>
      <p:grpSpPr>
        <a:xfrm>
          <a:off x="0" y="0"/>
          <a:ext cx="0" cy="0"/>
          <a:chOff x="0" y="0"/>
          <a:chExt cx="0" cy="0"/>
        </a:xfrm>
      </p:grpSpPr>
      <p:sp>
        <p:nvSpPr>
          <p:cNvPr id="27" name="Google Shape;27;p8"/>
          <p:cNvSpPr/>
          <p:nvPr/>
        </p:nvSpPr>
        <p:spPr>
          <a:xfrm>
            <a:off x="0" y="-1"/>
            <a:ext cx="12192000" cy="4572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8"/>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464132"/>
              </a:buClr>
              <a:buSzPts val="5000"/>
              <a:buFont typeface="Twentieth Century"/>
              <a:buNone/>
              <a:defRPr sz="5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464132"/>
                </a:solidFill>
              </a:defRPr>
            </a:lvl1pPr>
            <a:lvl2pPr marL="914400" lvl="1" indent="-228600" algn="l">
              <a:lnSpc>
                <a:spcPct val="90000"/>
              </a:lnSpc>
              <a:spcBef>
                <a:spcPts val="200"/>
              </a:spcBef>
              <a:spcAft>
                <a:spcPts val="0"/>
              </a:spcAft>
              <a:buSzPts val="1800"/>
              <a:buNone/>
              <a:defRPr sz="1800">
                <a:solidFill>
                  <a:srgbClr val="8C8B8A"/>
                </a:solidFill>
              </a:defRPr>
            </a:lvl2pPr>
            <a:lvl3pPr marL="1371600" lvl="2" indent="-228600" algn="l">
              <a:lnSpc>
                <a:spcPct val="90000"/>
              </a:lnSpc>
              <a:spcBef>
                <a:spcPts val="400"/>
              </a:spcBef>
              <a:spcAft>
                <a:spcPts val="0"/>
              </a:spcAft>
              <a:buSzPts val="1600"/>
              <a:buNone/>
              <a:defRPr sz="1600">
                <a:solidFill>
                  <a:srgbClr val="8C8B8A"/>
                </a:solidFill>
              </a:defRPr>
            </a:lvl3pPr>
            <a:lvl4pPr marL="1828800" lvl="3" indent="-228600" algn="l">
              <a:lnSpc>
                <a:spcPct val="90000"/>
              </a:lnSpc>
              <a:spcBef>
                <a:spcPts val="400"/>
              </a:spcBef>
              <a:spcAft>
                <a:spcPts val="0"/>
              </a:spcAft>
              <a:buSzPts val="1400"/>
              <a:buNone/>
              <a:defRPr sz="1400">
                <a:solidFill>
                  <a:srgbClr val="8C8B8A"/>
                </a:solidFill>
              </a:defRPr>
            </a:lvl4pPr>
            <a:lvl5pPr marL="2286000" lvl="4" indent="-228600" algn="l">
              <a:lnSpc>
                <a:spcPct val="90000"/>
              </a:lnSpc>
              <a:spcBef>
                <a:spcPts val="400"/>
              </a:spcBef>
              <a:spcAft>
                <a:spcPts val="0"/>
              </a:spcAft>
              <a:buSzPts val="1400"/>
              <a:buNone/>
              <a:defRPr sz="1400">
                <a:solidFill>
                  <a:srgbClr val="8C8B8A"/>
                </a:solidFill>
              </a:defRPr>
            </a:lvl5pPr>
            <a:lvl6pPr marL="2743200" lvl="5" indent="-228600" algn="l">
              <a:lnSpc>
                <a:spcPct val="90000"/>
              </a:lnSpc>
              <a:spcBef>
                <a:spcPts val="400"/>
              </a:spcBef>
              <a:spcAft>
                <a:spcPts val="0"/>
              </a:spcAft>
              <a:buSzPts val="1400"/>
              <a:buNone/>
              <a:defRPr sz="1400">
                <a:solidFill>
                  <a:srgbClr val="8C8B8A"/>
                </a:solidFill>
              </a:defRPr>
            </a:lvl6pPr>
            <a:lvl7pPr marL="3200400" lvl="6" indent="-228600" algn="l">
              <a:lnSpc>
                <a:spcPct val="90000"/>
              </a:lnSpc>
              <a:spcBef>
                <a:spcPts val="400"/>
              </a:spcBef>
              <a:spcAft>
                <a:spcPts val="0"/>
              </a:spcAft>
              <a:buSzPts val="1400"/>
              <a:buNone/>
              <a:defRPr sz="1400">
                <a:solidFill>
                  <a:srgbClr val="8C8B8A"/>
                </a:solidFill>
              </a:defRPr>
            </a:lvl7pPr>
            <a:lvl8pPr marL="3657600" lvl="7" indent="-228600" algn="l">
              <a:lnSpc>
                <a:spcPct val="90000"/>
              </a:lnSpc>
              <a:spcBef>
                <a:spcPts val="400"/>
              </a:spcBef>
              <a:spcAft>
                <a:spcPts val="0"/>
              </a:spcAft>
              <a:buSzPts val="1400"/>
              <a:buNone/>
              <a:defRPr sz="1400">
                <a:solidFill>
                  <a:srgbClr val="8C8B8A"/>
                </a:solidFill>
              </a:defRPr>
            </a:lvl8pPr>
            <a:lvl9pPr marL="4114800" lvl="8" indent="-228600" algn="l">
              <a:lnSpc>
                <a:spcPct val="90000"/>
              </a:lnSpc>
              <a:spcBef>
                <a:spcPts val="400"/>
              </a:spcBef>
              <a:spcAft>
                <a:spcPts val="400"/>
              </a:spcAft>
              <a:buSzPts val="1400"/>
              <a:buNone/>
              <a:defRPr sz="1400">
                <a:solidFill>
                  <a:srgbClr val="8C8B8A"/>
                </a:solidFill>
              </a:defRPr>
            </a:lvl9pPr>
          </a:lstStyle>
          <a:p>
            <a:endParaRPr/>
          </a:p>
        </p:txBody>
      </p:sp>
      <p:sp>
        <p:nvSpPr>
          <p:cNvPr id="30" name="Google Shape;30;p8"/>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33" name="Google Shape;33;p8"/>
          <p:cNvCxnSpPr/>
          <p:nvPr/>
        </p:nvCxnSpPr>
        <p:spPr>
          <a:xfrm rot="10800000">
            <a:off x="8386842" y="5264106"/>
            <a:ext cx="0" cy="914400"/>
          </a:xfrm>
          <a:prstGeom prst="straightConnector1">
            <a:avLst/>
          </a:prstGeom>
          <a:noFill/>
          <a:ln w="19050" cap="flat" cmpd="sng">
            <a:solidFill>
              <a:schemeClr val="accent3"/>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46413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9"/>
          <p:cNvSpPr txBox="1">
            <a:spLocks noGrp="1"/>
          </p:cNvSpPr>
          <p:nvPr>
            <p:ph type="body" idx="1"/>
          </p:nvPr>
        </p:nvSpPr>
        <p:spPr>
          <a:xfrm>
            <a:off x="1024128"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7" name="Google Shape;37;p9"/>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8" name="Google Shape;38;p9"/>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9"/>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9"/>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46413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0"/>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rgbClr val="679B9A"/>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4" name="Google Shape;44;p10"/>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10"/>
          <p:cNvSpPr txBox="1">
            <a:spLocks noGrp="1"/>
          </p:cNvSpPr>
          <p:nvPr>
            <p:ph type="body" idx="3"/>
          </p:nvPr>
        </p:nvSpPr>
        <p:spPr>
          <a:xfrm>
            <a:off x="5989320"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rgbClr val="679B9A"/>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6" name="Google Shape;46;p10"/>
          <p:cNvSpPr txBox="1">
            <a:spLocks noGrp="1"/>
          </p:cNvSpPr>
          <p:nvPr>
            <p:ph type="body" idx="4"/>
          </p:nvPr>
        </p:nvSpPr>
        <p:spPr>
          <a:xfrm>
            <a:off x="5989320"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10"/>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0"/>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0"/>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46413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1"/>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464132"/>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58" name="Google Shape;58;p13"/>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59" name="Google Shape;59;p13"/>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3"/>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图片与标题" type="picTx">
  <p:cSld name="PICTURE_WITH_CAPTION_TEXT">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464132"/>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4"/>
          <p:cNvSpPr>
            <a:spLocks noGrp="1"/>
          </p:cNvSpPr>
          <p:nvPr>
            <p:ph type="pic" idx="2"/>
          </p:nvPr>
        </p:nvSpPr>
        <p:spPr>
          <a:xfrm>
            <a:off x="0" y="-1"/>
            <a:ext cx="12188952" cy="4572000"/>
          </a:xfrm>
          <a:prstGeom prst="rect">
            <a:avLst/>
          </a:prstGeom>
          <a:solidFill>
            <a:srgbClr val="C3D7D7"/>
          </a:solidFill>
          <a:ln>
            <a:noFill/>
          </a:ln>
        </p:spPr>
        <p:txBody>
          <a:bodyPr spcFirstLastPara="1" wrap="square" lIns="457200" tIns="365750" rIns="45700" bIns="45700" anchor="t" anchorCtr="0">
            <a:normAutofit/>
          </a:bodyPr>
          <a:lstStyle>
            <a:lvl1pPr marR="0" lvl="0" algn="l" rtl="0">
              <a:lnSpc>
                <a:spcPct val="90000"/>
              </a:lnSpc>
              <a:spcBef>
                <a:spcPts val="1200"/>
              </a:spcBef>
              <a:spcAft>
                <a:spcPts val="0"/>
              </a:spcAft>
              <a:buClr>
                <a:schemeClr val="accent2"/>
              </a:buClr>
              <a:buSzPts val="3200"/>
              <a:buFont typeface="Twentieth Century"/>
              <a:buNone/>
              <a:defRPr sz="3200" b="0" i="0" u="none" strike="noStrike" cap="none">
                <a:solidFill>
                  <a:schemeClr val="dk1"/>
                </a:solidFill>
                <a:latin typeface="Twentieth Century"/>
                <a:ea typeface="Twentieth Century"/>
                <a:cs typeface="Twentieth Century"/>
                <a:sym typeface="Twentieth Century"/>
              </a:defRPr>
            </a:lvl1pPr>
            <a:lvl2pPr marR="0" lvl="1" algn="l" rtl="0">
              <a:lnSpc>
                <a:spcPct val="90000"/>
              </a:lnSpc>
              <a:spcBef>
                <a:spcPts val="200"/>
              </a:spcBef>
              <a:spcAft>
                <a:spcPts val="0"/>
              </a:spcAft>
              <a:buClr>
                <a:schemeClr val="accent2"/>
              </a:buClr>
              <a:buSzPts val="2800"/>
              <a:buFont typeface="Noto Sans Symbols"/>
              <a:buNone/>
              <a:defRPr sz="2800" b="0" i="0" u="none" strike="noStrike" cap="none">
                <a:solidFill>
                  <a:schemeClr val="dk1"/>
                </a:solidFill>
                <a:latin typeface="Twentieth Century"/>
                <a:ea typeface="Twentieth Century"/>
                <a:cs typeface="Twentieth Century"/>
                <a:sym typeface="Twentieth Century"/>
              </a:defRPr>
            </a:lvl2pPr>
            <a:lvl3pPr marR="0" lvl="2" algn="l" rtl="0">
              <a:lnSpc>
                <a:spcPct val="90000"/>
              </a:lnSpc>
              <a:spcBef>
                <a:spcPts val="400"/>
              </a:spcBef>
              <a:spcAft>
                <a:spcPts val="0"/>
              </a:spcAft>
              <a:buClr>
                <a:schemeClr val="accent2"/>
              </a:buClr>
              <a:buSzPts val="2400"/>
              <a:buFont typeface="Noto Sans Symbols"/>
              <a:buNone/>
              <a:defRPr sz="2400" b="0" i="0" u="none" strike="noStrike" cap="none">
                <a:solidFill>
                  <a:schemeClr val="dk1"/>
                </a:solidFill>
                <a:latin typeface="Twentieth Century"/>
                <a:ea typeface="Twentieth Century"/>
                <a:cs typeface="Twentieth Century"/>
                <a:sym typeface="Twentieth Century"/>
              </a:defRPr>
            </a:lvl3pPr>
            <a:lvl4pPr marR="0" lvl="3"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4pPr>
            <a:lvl5pPr marR="0" lvl="4"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5pPr>
            <a:lvl6pPr marR="0" lvl="5"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6pPr>
            <a:lvl7pPr marR="0" lvl="6"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7pPr>
            <a:lvl8pPr marR="0" lvl="7" algn="l" rtl="0">
              <a:lnSpc>
                <a:spcPct val="90000"/>
              </a:lnSpc>
              <a:spcBef>
                <a:spcPts val="400"/>
              </a:spcBef>
              <a:spcAft>
                <a:spcPts val="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8pPr>
            <a:lvl9pPr marR="0" lvl="8" algn="l" rtl="0">
              <a:lnSpc>
                <a:spcPct val="90000"/>
              </a:lnSpc>
              <a:spcBef>
                <a:spcPts val="400"/>
              </a:spcBef>
              <a:spcAft>
                <a:spcPts val="400"/>
              </a:spcAft>
              <a:buClr>
                <a:schemeClr val="accent2"/>
              </a:buClr>
              <a:buSzPts val="2000"/>
              <a:buFont typeface="Noto Sans Symbols"/>
              <a:buNone/>
              <a:defRPr sz="20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65" name="Google Shape;65;p14"/>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464132"/>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66" name="Google Shape;66;p14"/>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4"/>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69" name="Google Shape;69;p14"/>
          <p:cNvCxnSpPr/>
          <p:nvPr/>
        </p:nvCxnSpPr>
        <p:spPr>
          <a:xfrm rot="10800000">
            <a:off x="8386842" y="5264106"/>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竖排标题与文本" type="vertTitleAndTx">
  <p:cSld name="VERTICAL_TITLE_AND_VERTICAL_TEXT">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rot="5400000">
            <a:off x="7334250"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46413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6"/>
          <p:cNvSpPr txBox="1">
            <a:spLocks noGrp="1"/>
          </p:cNvSpPr>
          <p:nvPr>
            <p:ph type="body" idx="1"/>
          </p:nvPr>
        </p:nvSpPr>
        <p:spPr>
          <a:xfrm rot="5400000">
            <a:off x="2076450"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16"/>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6"/>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6"/>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6"/>
          <p:cNvCxnSpPr/>
          <p:nvPr/>
        </p:nvCxnSpPr>
        <p:spPr>
          <a:xfrm rot="10800000">
            <a:off x="10058400" y="59263"/>
            <a:ext cx="0" cy="91440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464132"/>
              </a:buClr>
              <a:buSzPts val="5000"/>
              <a:buFont typeface="Twentieth Century"/>
              <a:buNone/>
              <a:defRPr sz="5000" b="0" i="0" u="none" strike="noStrike" cap="none">
                <a:solidFill>
                  <a:srgbClr val="464132"/>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
          <p:cNvSpPr txBox="1">
            <a:spLocks noGrp="1"/>
          </p:cNvSpPr>
          <p:nvPr>
            <p:ph type="body" idx="1"/>
          </p:nvPr>
        </p:nvSpPr>
        <p:spPr>
          <a:xfrm>
            <a:off x="1024128" y="2286000"/>
            <a:ext cx="9720071"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2"/>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2"/>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2"/>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8" name="Google Shape;8;p5"/>
          <p:cNvSpPr txBox="1">
            <a:spLocks noGrp="1"/>
          </p:cNvSpPr>
          <p:nvPr>
            <p:ph type="dt" idx="10"/>
          </p:nvPr>
        </p:nvSpPr>
        <p:spPr>
          <a:xfrm>
            <a:off x="1024128" y="6470704"/>
            <a:ext cx="2154142" cy="27432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464132"/>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9" name="Google Shape;9;p5"/>
          <p:cNvSpPr txBox="1">
            <a:spLocks noGrp="1"/>
          </p:cNvSpPr>
          <p:nvPr>
            <p:ph type="ftr" idx="11"/>
          </p:nvPr>
        </p:nvSpPr>
        <p:spPr>
          <a:xfrm>
            <a:off x="4842932" y="6470704"/>
            <a:ext cx="5901458" cy="27432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464132"/>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0" name="Google Shape;10;p5"/>
          <p:cNvSpPr txBox="1">
            <a:spLocks noGrp="1"/>
          </p:cNvSpPr>
          <p:nvPr>
            <p:ph type="sldNum" idx="12"/>
          </p:nvPr>
        </p:nvSpPr>
        <p:spPr>
          <a:xfrm>
            <a:off x="10837334" y="6470704"/>
            <a:ext cx="973666" cy="27432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464132"/>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 name="Google Shape;11;p5"/>
          <p:cNvCxnSpPr/>
          <p:nvPr/>
        </p:nvCxnSpPr>
        <p:spPr>
          <a:xfrm rot="10800000">
            <a:off x="762000" y="826324"/>
            <a:ext cx="0" cy="914400"/>
          </a:xfrm>
          <a:prstGeom prst="straightConnector1">
            <a:avLst/>
          </a:prstGeom>
          <a:noFill/>
          <a:ln w="19050"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bbbbbw/CSCI6234_Projec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37.xml"/><Relationship Id="rId3" Type="http://schemas.openxmlformats.org/officeDocument/2006/relationships/slide" Target="slide3.xml"/><Relationship Id="rId7" Type="http://schemas.openxmlformats.org/officeDocument/2006/relationships/slide" Target="slide9.xml"/><Relationship Id="rId12" Type="http://schemas.openxmlformats.org/officeDocument/2006/relationships/slide" Target="slide36.xml"/><Relationship Id="rId17" Type="http://schemas.openxmlformats.org/officeDocument/2006/relationships/slide" Target="slide42.xml"/><Relationship Id="rId2" Type="http://schemas.openxmlformats.org/officeDocument/2006/relationships/notesSlide" Target="../notesSlides/notesSlide2.xml"/><Relationship Id="rId16" Type="http://schemas.openxmlformats.org/officeDocument/2006/relationships/slide" Target="slide41.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35.xml"/><Relationship Id="rId5" Type="http://schemas.openxmlformats.org/officeDocument/2006/relationships/slide" Target="slide5.xml"/><Relationship Id="rId15" Type="http://schemas.openxmlformats.org/officeDocument/2006/relationships/slide" Target="slide40.xml"/><Relationship Id="rId10" Type="http://schemas.openxmlformats.org/officeDocument/2006/relationships/slide" Target="slide34.xml"/><Relationship Id="rId4" Type="http://schemas.openxmlformats.org/officeDocument/2006/relationships/slide" Target="slide4.xml"/><Relationship Id="rId9" Type="http://schemas.openxmlformats.org/officeDocument/2006/relationships/slide" Target="slide22.xml"/><Relationship Id="rId14" Type="http://schemas.openxmlformats.org/officeDocument/2006/relationships/slide" Target="slide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624745" y="4254217"/>
            <a:ext cx="7772400" cy="70590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464132"/>
              </a:buClr>
              <a:buSzPts val="4000"/>
              <a:buFont typeface="Arial Rounded"/>
              <a:buNone/>
            </a:pPr>
            <a:r>
              <a:rPr lang="en-US" b="1" dirty="0">
                <a:latin typeface="Arial Rounded"/>
                <a:ea typeface="Arial Rounded"/>
                <a:cs typeface="Arial Rounded"/>
                <a:sym typeface="Arial Rounded"/>
              </a:rPr>
              <a:t>CSCI-6234 ASSIGNMENT 5</a:t>
            </a:r>
            <a:endParaRPr b="1" dirty="0">
              <a:latin typeface="Arial Rounded"/>
              <a:ea typeface="Arial Rounded"/>
              <a:cs typeface="Arial Rounded"/>
              <a:sym typeface="Arial Rounded"/>
            </a:endParaRPr>
          </a:p>
        </p:txBody>
      </p:sp>
      <p:sp>
        <p:nvSpPr>
          <p:cNvPr id="88" name="Google Shape;88;p1"/>
          <p:cNvSpPr/>
          <p:nvPr/>
        </p:nvSpPr>
        <p:spPr>
          <a:xfrm>
            <a:off x="2932295" y="5535942"/>
            <a:ext cx="6096000" cy="65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Garamond"/>
                <a:ea typeface="Garamond"/>
                <a:cs typeface="Garamond"/>
                <a:sym typeface="Garamond"/>
              </a:rPr>
              <a:t>Team: CSCI 6234 – Team 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20"/>
              </a:spcBef>
              <a:spcAft>
                <a:spcPts val="0"/>
              </a:spcAft>
              <a:buClr>
                <a:srgbClr val="000000"/>
              </a:buClr>
              <a:buSzPts val="1400"/>
              <a:buFont typeface="Arial"/>
              <a:buNone/>
            </a:pPr>
            <a:r>
              <a:rPr lang="en-US" sz="1400" b="0" i="0" u="none" strike="noStrike" cap="none">
                <a:solidFill>
                  <a:srgbClr val="000000"/>
                </a:solidFill>
                <a:latin typeface="Garamond"/>
                <a:ea typeface="Garamond"/>
                <a:cs typeface="Garamond"/>
                <a:sym typeface="Garamond"/>
              </a:rPr>
              <a:t>Member: Binren Wang, Zhechao Wang, Zemao Song</a:t>
            </a:r>
            <a:endParaRPr sz="1400" b="0" i="0" u="none" strike="noStrike" cap="none">
              <a:solidFill>
                <a:srgbClr val="000000"/>
              </a:solidFill>
              <a:latin typeface="Garamond"/>
              <a:ea typeface="Garamond"/>
              <a:cs typeface="Garamond"/>
              <a:sym typeface="Garamond"/>
            </a:endParaRPr>
          </a:p>
          <a:p>
            <a:pPr marL="0" marR="0" lvl="0" indent="0" algn="l" rtl="0">
              <a:lnSpc>
                <a:spcPct val="100000"/>
              </a:lnSpc>
              <a:spcBef>
                <a:spcPts val="1020"/>
              </a:spcBef>
              <a:spcAft>
                <a:spcPts val="0"/>
              </a:spcAft>
              <a:buClr>
                <a:srgbClr val="000000"/>
              </a:buClr>
              <a:buSzPts val="1400"/>
              <a:buFont typeface="Arial"/>
              <a:buNone/>
            </a:pPr>
            <a:r>
              <a:rPr lang="en-US" sz="1400" b="0" i="0" u="none" strike="noStrike" cap="none">
                <a:solidFill>
                  <a:srgbClr val="000000"/>
                </a:solidFill>
                <a:latin typeface="Garamond"/>
                <a:ea typeface="Garamond"/>
                <a:cs typeface="Garamond"/>
                <a:sym typeface="Garamond"/>
              </a:rPr>
              <a:t>GitHub Url: </a:t>
            </a:r>
            <a:r>
              <a:rPr lang="en-US" sz="1100" b="0" i="0" u="sng" strike="noStrike" cap="none">
                <a:solidFill>
                  <a:schemeClr val="hlink"/>
                </a:solidFill>
                <a:latin typeface="Arial"/>
                <a:ea typeface="Arial"/>
                <a:cs typeface="Arial"/>
                <a:sym typeface="Arial"/>
                <a:hlinkClick r:id="rId3"/>
              </a:rPr>
              <a:t>https://github.com/bbbbbw/CSCI6234_Project</a:t>
            </a:r>
            <a:endParaRPr sz="1400" b="0" i="0" u="none" strike="noStrike" cap="none">
              <a:solidFill>
                <a:srgbClr val="000000"/>
              </a:solidFill>
              <a:latin typeface="Garamond"/>
              <a:ea typeface="Garamond"/>
              <a:cs typeface="Garamond"/>
              <a:sym typeface="Garamond"/>
            </a:endParaRPr>
          </a:p>
        </p:txBody>
      </p:sp>
      <p:sp>
        <p:nvSpPr>
          <p:cNvPr id="89" name="Google Shape;89;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457200" lvl="0" indent="-368300" algn="l" rtl="0">
              <a:lnSpc>
                <a:spcPct val="100000"/>
              </a:lnSpc>
              <a:spcBef>
                <a:spcPts val="0"/>
              </a:spcBef>
              <a:spcAft>
                <a:spcPts val="0"/>
              </a:spcAft>
              <a:buSzPts val="1800"/>
              <a:buNone/>
            </a:pPr>
            <a:r>
              <a:rPr lang="en-US"/>
              <a:t>UML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a:p>
        </p:txBody>
      </p:sp>
      <p:graphicFrame>
        <p:nvGraphicFramePr>
          <p:cNvPr id="133" name="Google Shape;133;p17"/>
          <p:cNvGraphicFramePr/>
          <p:nvPr/>
        </p:nvGraphicFramePr>
        <p:xfrm>
          <a:off x="3506629" y="2377122"/>
          <a:ext cx="4754875" cy="4023420"/>
        </p:xfrm>
        <a:graphic>
          <a:graphicData uri="http://schemas.openxmlformats.org/drawingml/2006/table">
            <a:tbl>
              <a:tblPr>
                <a:noFill/>
                <a:tableStyleId>{5512F2F8-8306-42BD-9DFE-2D7B68936FCC}</a:tableStyleId>
              </a:tblPr>
              <a:tblGrid>
                <a:gridCol w="1280150">
                  <a:extLst>
                    <a:ext uri="{9D8B030D-6E8A-4147-A177-3AD203B41FA5}">
                      <a16:colId xmlns:a16="http://schemas.microsoft.com/office/drawing/2014/main" val="20000"/>
                    </a:ext>
                  </a:extLst>
                </a:gridCol>
                <a:gridCol w="3474725">
                  <a:extLst>
                    <a:ext uri="{9D8B030D-6E8A-4147-A177-3AD203B41FA5}">
                      <a16:colId xmlns:a16="http://schemas.microsoft.com/office/drawing/2014/main" val="20001"/>
                    </a:ext>
                  </a:extLst>
                </a:gridCol>
              </a:tblGrid>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USR02</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Join Group</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use case describe the way how a user join a specific group [Exception: </a:t>
                      </a:r>
                      <a:r>
                        <a:rPr lang="en-US" sz="1200" u="none" strike="noStrike" cap="none">
                          <a:latin typeface="Calibri"/>
                          <a:ea typeface="Calibri"/>
                          <a:cs typeface="Calibri"/>
                          <a:sym typeface="Calibri"/>
                        </a:rPr>
                        <a:t>User already in the group</a:t>
                      </a:r>
                      <a:r>
                        <a:rPr lang="en-US" sz="1200" b="0" i="0" u="none" strike="noStrike" cap="none">
                          <a:solidFill>
                            <a:srgbClr val="000000"/>
                          </a:solidFill>
                          <a:latin typeface="Calibri"/>
                          <a:ea typeface="Calibri"/>
                          <a:cs typeface="Calibri"/>
                          <a:sym typeface="Calibri"/>
                        </a:rPr>
                        <a:t>]</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invitation code</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User become a member of a specific group</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User clicks ‘join’ button</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displays the group join page</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User enters the invitation code</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code, searches the database and checks duplicate. If the code exists and is not used and user is not in the group, goes to the next step, otherwise, displays error and back to step 3</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adds user to the group, displays the group’s member main page and removes the invitation code from database</a:t>
                      </a:r>
                      <a:endParaRPr sz="1200" b="0" i="0" u="none" strike="noStrike" cap="none">
                        <a:solidFill>
                          <a:srgbClr val="000000"/>
                        </a:solidFill>
                        <a:latin typeface="Calibri"/>
                        <a:ea typeface="Calibri"/>
                        <a:cs typeface="Calibri"/>
                        <a:sym typeface="Calibri"/>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b="1"/>
          </a:p>
        </p:txBody>
      </p:sp>
      <p:graphicFrame>
        <p:nvGraphicFramePr>
          <p:cNvPr id="139" name="Google Shape;139;p18"/>
          <p:cNvGraphicFramePr/>
          <p:nvPr/>
        </p:nvGraphicFramePr>
        <p:xfrm>
          <a:off x="3506629" y="2560002"/>
          <a:ext cx="4754875" cy="3657660"/>
        </p:xfrm>
        <a:graphic>
          <a:graphicData uri="http://schemas.openxmlformats.org/drawingml/2006/table">
            <a:tbl>
              <a:tblPr>
                <a:noFill/>
                <a:tableStyleId>{5512F2F8-8306-42BD-9DFE-2D7B68936FCC}</a:tableStyleId>
              </a:tblPr>
              <a:tblGrid>
                <a:gridCol w="1280150">
                  <a:extLst>
                    <a:ext uri="{9D8B030D-6E8A-4147-A177-3AD203B41FA5}">
                      <a16:colId xmlns:a16="http://schemas.microsoft.com/office/drawing/2014/main" val="20000"/>
                    </a:ext>
                  </a:extLst>
                </a:gridCol>
                <a:gridCol w="3474725">
                  <a:extLst>
                    <a:ext uri="{9D8B030D-6E8A-4147-A177-3AD203B41FA5}">
                      <a16:colId xmlns:a16="http://schemas.microsoft.com/office/drawing/2014/main" val="20001"/>
                    </a:ext>
                  </a:extLst>
                </a:gridCol>
              </a:tblGrid>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MB01 (MB stands for group member)</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Unsubscription</a:t>
                      </a:r>
                      <a:endParaRPr sz="1200" b="0" i="0" u="none" strike="noStrike" cap="none">
                        <a:solidFill>
                          <a:srgbClr val="000000"/>
                        </a:solidFill>
                        <a:latin typeface="Calibri"/>
                        <a:ea typeface="Calibri"/>
                        <a:cs typeface="Calibri"/>
                        <a:sym typeface="Calibri"/>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use case describe how a group member unsubscribe from a group [</a:t>
                      </a:r>
                      <a:r>
                        <a:rPr lang="en-US" sz="1200" u="none" strike="noStrike" cap="none">
                          <a:latin typeface="Calibri"/>
                          <a:ea typeface="Calibri"/>
                          <a:cs typeface="Calibri"/>
                          <a:sym typeface="Calibri"/>
                        </a:rPr>
                        <a:t>Exception: User is moderator of the group</a:t>
                      </a:r>
                      <a:r>
                        <a:rPr lang="en-US" sz="1200" b="0" i="0" u="none" strike="noStrike" cap="none">
                          <a:solidFill>
                            <a:srgbClr val="000000"/>
                          </a:solidFill>
                          <a:latin typeface="Calibri"/>
                          <a:ea typeface="Calibri"/>
                          <a:cs typeface="Calibri"/>
                          <a:sym typeface="Calibri"/>
                        </a:rPr>
                        <a:t>]</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Joined a group</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On the member main page</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User leaves a specific group</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Group member clicks ‘unsubscribe’ button</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displays the confirm page</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Group member clicks ‘continue’ button</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confirmation and removes the user from the group member list in database</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returns a success result</a:t>
                      </a:r>
                      <a:endParaRPr sz="1200" b="0" i="0" u="none" strike="noStrike" cap="none">
                        <a:solidFill>
                          <a:srgbClr val="000000"/>
                        </a:solidFill>
                        <a:latin typeface="Calibri"/>
                        <a:ea typeface="Calibri"/>
                        <a:cs typeface="Calibri"/>
                        <a:sym typeface="Calibri"/>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0" name="Google Shape;140;p18"/>
          <p:cNvSpPr txBox="1">
            <a:spLocks noGrp="1"/>
          </p:cNvSpPr>
          <p:nvPr>
            <p:ph type="body" idx="1"/>
          </p:nvPr>
        </p:nvSpPr>
        <p:spPr>
          <a:xfrm>
            <a:off x="829878" y="5094950"/>
            <a:ext cx="9720000" cy="4023300"/>
          </a:xfrm>
          <a:prstGeom prst="rect">
            <a:avLst/>
          </a:prstGeom>
          <a:noFill/>
          <a:ln>
            <a:noFill/>
          </a:ln>
        </p:spPr>
        <p:txBody>
          <a:bodyPr spcFirstLastPara="1" wrap="square" lIns="91425" tIns="0" rIns="91425" bIns="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b="1"/>
          </a:p>
        </p:txBody>
      </p:sp>
      <p:graphicFrame>
        <p:nvGraphicFramePr>
          <p:cNvPr id="146" name="Google Shape;146;p19"/>
          <p:cNvGraphicFramePr/>
          <p:nvPr/>
        </p:nvGraphicFramePr>
        <p:xfrm>
          <a:off x="3506629" y="2513348"/>
          <a:ext cx="4754875" cy="3474780"/>
        </p:xfrm>
        <a:graphic>
          <a:graphicData uri="http://schemas.openxmlformats.org/drawingml/2006/table">
            <a:tbl>
              <a:tblPr>
                <a:noFill/>
                <a:tableStyleId>{5512F2F8-8306-42BD-9DFE-2D7B68936FCC}</a:tableStyleId>
              </a:tblPr>
              <a:tblGrid>
                <a:gridCol w="1280150">
                  <a:extLst>
                    <a:ext uri="{9D8B030D-6E8A-4147-A177-3AD203B41FA5}">
                      <a16:colId xmlns:a16="http://schemas.microsoft.com/office/drawing/2014/main" val="20000"/>
                    </a:ext>
                  </a:extLst>
                </a:gridCol>
                <a:gridCol w="3474725">
                  <a:extLst>
                    <a:ext uri="{9D8B030D-6E8A-4147-A177-3AD203B41FA5}">
                      <a16:colId xmlns:a16="http://schemas.microsoft.com/office/drawing/2014/main" val="20001"/>
                    </a:ext>
                  </a:extLst>
                </a:gridCol>
              </a:tblGrid>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MB02</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Watch Trailer</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use case describe how a group member watches the trailer of a certain movie populated by the group moderator</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Joined a group</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On a specific movie page</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System pops out a video window</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Group member clicks ‘trailer’ button the on the page of a movie populated by the group moderator</a:t>
                      </a:r>
                      <a:endParaRPr sz="12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pops out the trailer video window of the movie and starts playing</a:t>
                      </a:r>
                      <a:endParaRPr sz="1200" b="0" i="0" u="none" strike="noStrike" cap="none">
                        <a:solidFill>
                          <a:srgbClr val="000000"/>
                        </a:solidFill>
                        <a:latin typeface="Calibri"/>
                        <a:ea typeface="Calibri"/>
                        <a:cs typeface="Calibri"/>
                        <a:sym typeface="Calibri"/>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47" name="Google Shape;147;p19"/>
          <p:cNvSpPr txBox="1">
            <a:spLocks noGrp="1"/>
          </p:cNvSpPr>
          <p:nvPr>
            <p:ph type="body" idx="1"/>
          </p:nvPr>
        </p:nvSpPr>
        <p:spPr>
          <a:xfrm>
            <a:off x="1024128" y="4347875"/>
            <a:ext cx="9720000" cy="4023300"/>
          </a:xfrm>
          <a:prstGeom prst="rect">
            <a:avLst/>
          </a:prstGeom>
          <a:noFill/>
          <a:ln>
            <a:noFill/>
          </a:ln>
        </p:spPr>
        <p:txBody>
          <a:bodyPr spcFirstLastPara="1" wrap="square" lIns="91425" tIns="0" rIns="91425" bIns="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b="1"/>
          </a:p>
        </p:txBody>
      </p:sp>
      <p:graphicFrame>
        <p:nvGraphicFramePr>
          <p:cNvPr id="153" name="Google Shape;153;p20"/>
          <p:cNvGraphicFramePr/>
          <p:nvPr/>
        </p:nvGraphicFramePr>
        <p:xfrm>
          <a:off x="3506629" y="2513348"/>
          <a:ext cx="3000000" cy="3000000"/>
        </p:xfrm>
        <a:graphic>
          <a:graphicData uri="http://schemas.openxmlformats.org/drawingml/2006/table">
            <a:tbl>
              <a:tblPr>
                <a:noFill/>
                <a:tableStyleId>{5512F2F8-8306-42BD-9DFE-2D7B68936FCC}</a:tableStyleId>
              </a:tblPr>
              <a:tblGrid>
                <a:gridCol w="1280150">
                  <a:extLst>
                    <a:ext uri="{9D8B030D-6E8A-4147-A177-3AD203B41FA5}">
                      <a16:colId xmlns:a16="http://schemas.microsoft.com/office/drawing/2014/main" val="20000"/>
                    </a:ext>
                  </a:extLst>
                </a:gridCol>
                <a:gridCol w="3474725">
                  <a:extLst>
                    <a:ext uri="{9D8B030D-6E8A-4147-A177-3AD203B41FA5}">
                      <a16:colId xmlns:a16="http://schemas.microsoft.com/office/drawing/2014/main" val="20001"/>
                    </a:ext>
                  </a:extLst>
                </a:gridCol>
              </a:tblGrid>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MB03</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Pull Reviews</a:t>
                      </a:r>
                      <a:endParaRPr sz="1200" b="0" i="0" u="none" strike="noStrike" cap="none">
                        <a:solidFill>
                          <a:srgbClr val="000000"/>
                        </a:solidFill>
                        <a:latin typeface="Calibri"/>
                        <a:ea typeface="Calibri"/>
                        <a:cs typeface="Calibri"/>
                        <a:sym typeface="Calibri"/>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use case describe how a group member see the reviews of a certain movie populated by the group moderator</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Joined a group</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On a specific movie page</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System displays movie reviews</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Group member goes to the ‘review’ section of the page of a movie populated by the group moderator</a:t>
                      </a:r>
                      <a:endParaRPr sz="12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displays the reviews of the movie in the section</a:t>
                      </a:r>
                      <a:endParaRPr sz="1200" b="0" i="0" u="none" strike="noStrike" cap="none">
                        <a:solidFill>
                          <a:srgbClr val="000000"/>
                        </a:solidFill>
                        <a:latin typeface="Calibri"/>
                        <a:ea typeface="Calibri"/>
                        <a:cs typeface="Calibri"/>
                        <a:sym typeface="Calibri"/>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54" name="Google Shape;154;p20"/>
          <p:cNvSpPr txBox="1">
            <a:spLocks noGrp="1"/>
          </p:cNvSpPr>
          <p:nvPr>
            <p:ph type="body" idx="1"/>
          </p:nvPr>
        </p:nvSpPr>
        <p:spPr>
          <a:xfrm>
            <a:off x="1024028" y="4213400"/>
            <a:ext cx="9720000" cy="4023300"/>
          </a:xfrm>
          <a:prstGeom prst="rect">
            <a:avLst/>
          </a:prstGeom>
          <a:noFill/>
          <a:ln>
            <a:noFill/>
          </a:ln>
        </p:spPr>
        <p:txBody>
          <a:bodyPr spcFirstLastPara="1" wrap="square" lIns="91425" tIns="0" rIns="91425" bIns="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1024128" y="585216"/>
            <a:ext cx="9720000" cy="14997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b="1"/>
          </a:p>
        </p:txBody>
      </p:sp>
      <p:graphicFrame>
        <p:nvGraphicFramePr>
          <p:cNvPr id="160" name="Google Shape;160;p21"/>
          <p:cNvGraphicFramePr/>
          <p:nvPr/>
        </p:nvGraphicFramePr>
        <p:xfrm>
          <a:off x="3506724" y="2330468"/>
          <a:ext cx="3000000" cy="3000000"/>
        </p:xfrm>
        <a:graphic>
          <a:graphicData uri="http://schemas.openxmlformats.org/drawingml/2006/table">
            <a:tbl>
              <a:tblPr>
                <a:noFill/>
                <a:tableStyleId>{5512F2F8-8306-42BD-9DFE-2D7B68936FCC}</a:tableStyleId>
              </a:tblPr>
              <a:tblGrid>
                <a:gridCol w="1280150">
                  <a:extLst>
                    <a:ext uri="{9D8B030D-6E8A-4147-A177-3AD203B41FA5}">
                      <a16:colId xmlns:a16="http://schemas.microsoft.com/office/drawing/2014/main" val="20000"/>
                    </a:ext>
                  </a:extLst>
                </a:gridCol>
                <a:gridCol w="3474725">
                  <a:extLst>
                    <a:ext uri="{9D8B030D-6E8A-4147-A177-3AD203B41FA5}">
                      <a16:colId xmlns:a16="http://schemas.microsoft.com/office/drawing/2014/main" val="20001"/>
                    </a:ext>
                  </a:extLst>
                </a:gridCol>
              </a:tblGrid>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MB04</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Pull Group Movie List</a:t>
                      </a:r>
                      <a:endParaRPr sz="1200" b="0" i="0" u="none" strike="noStrike" cap="none">
                        <a:solidFill>
                          <a:srgbClr val="000000"/>
                        </a:solidFill>
                        <a:latin typeface="Calibri"/>
                        <a:ea typeface="Calibri"/>
                        <a:cs typeface="Calibri"/>
                        <a:sym typeface="Calibri"/>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use case describe how a group member search and/or browse the movie list populated by the group moderator[Exception: Movie name not exist]</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Joined a group</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On the member main page</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System displays required movies in the movie list</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Group member clicks ‘movie list’ button </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 and pops out the whole movie list populated by the group moderator</a:t>
                      </a:r>
                      <a:endParaRPr sz="12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Group member could enter keywords and click ‘search’ button</a:t>
                      </a:r>
                      <a:endParaRPr sz="12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 and pops out part of movie list according to the keywords provided by the group member</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61" name="Google Shape;161;p21"/>
          <p:cNvSpPr txBox="1">
            <a:spLocks noGrp="1"/>
          </p:cNvSpPr>
          <p:nvPr>
            <p:ph type="body" idx="1"/>
          </p:nvPr>
        </p:nvSpPr>
        <p:spPr>
          <a:xfrm>
            <a:off x="1024129" y="4183168"/>
            <a:ext cx="9720000" cy="4023300"/>
          </a:xfrm>
          <a:prstGeom prst="rect">
            <a:avLst/>
          </a:prstGeom>
          <a:noFill/>
          <a:ln>
            <a:noFill/>
          </a:ln>
        </p:spPr>
        <p:txBody>
          <a:bodyPr spcFirstLastPara="1" wrap="square" lIns="91425" tIns="0" rIns="91425" bIns="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b="1"/>
          </a:p>
        </p:txBody>
      </p:sp>
      <p:graphicFrame>
        <p:nvGraphicFramePr>
          <p:cNvPr id="167" name="Google Shape;167;p22"/>
          <p:cNvGraphicFramePr/>
          <p:nvPr/>
        </p:nvGraphicFramePr>
        <p:xfrm>
          <a:off x="2607318" y="2084832"/>
          <a:ext cx="3000000" cy="3000000"/>
        </p:xfrm>
        <a:graphic>
          <a:graphicData uri="http://schemas.openxmlformats.org/drawingml/2006/table">
            <a:tbl>
              <a:tblPr>
                <a:noFill/>
                <a:tableStyleId>{5512F2F8-8306-42BD-9DFE-2D7B68936FCC}</a:tableStyleId>
              </a:tblPr>
              <a:tblGrid>
                <a:gridCol w="1764400">
                  <a:extLst>
                    <a:ext uri="{9D8B030D-6E8A-4147-A177-3AD203B41FA5}">
                      <a16:colId xmlns:a16="http://schemas.microsoft.com/office/drawing/2014/main" val="20000"/>
                    </a:ext>
                  </a:extLst>
                </a:gridCol>
                <a:gridCol w="4789100">
                  <a:extLst>
                    <a:ext uri="{9D8B030D-6E8A-4147-A177-3AD203B41FA5}">
                      <a16:colId xmlns:a16="http://schemas.microsoft.com/office/drawing/2014/main" val="20001"/>
                    </a:ext>
                  </a:extLst>
                </a:gridCol>
              </a:tblGrid>
              <a:tr h="25905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MB05</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5905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Vote For Event</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44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use case describe how a group member votes for movies they want and do not want to watch in a specific movie watching event created by the moderator [Exception: </a:t>
                      </a:r>
                      <a:r>
                        <a:rPr lang="en-US" sz="1200" u="none" strike="noStrike" cap="none">
                          <a:latin typeface="Calibri"/>
                          <a:ea typeface="Calibri"/>
                          <a:cs typeface="Calibri"/>
                          <a:sym typeface="Calibri"/>
                        </a:rPr>
                        <a:t>Not valid voting period</a:t>
                      </a:r>
                      <a:r>
                        <a:rPr lang="en-US" sz="1200" b="0" i="0" u="none" strike="noStrike" cap="none">
                          <a:solidFill>
                            <a:srgbClr val="000000"/>
                          </a:solidFill>
                          <a:latin typeface="Calibri"/>
                          <a:ea typeface="Calibri"/>
                          <a:cs typeface="Calibri"/>
                          <a:sym typeface="Calibri"/>
                        </a:rPr>
                        <a:t>]</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498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Joined a group</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On the member main page</a:t>
                      </a:r>
                      <a:endParaRPr sz="1400" u="none" strike="noStrike" cap="none"/>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At least an active</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905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System records the votes</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739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Group member clicks ‘active event’ button of the page</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 and pops out all the events created by the moderator which member could vote for</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Group member clicks a certain event</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 and displays the voting area for the event consists of the movie list</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Group member clicks ‘for’ or ‘against’ button of one or more movies</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 records the voting result into database</a:t>
                      </a:r>
                      <a:endParaRPr sz="1200" b="1" i="0" u="none" strike="noStrike" cap="none">
                        <a:solidFill>
                          <a:srgbClr val="000000"/>
                        </a:solidFill>
                        <a:latin typeface="Calibri"/>
                        <a:ea typeface="Calibri"/>
                        <a:cs typeface="Calibri"/>
                        <a:sym typeface="Calibri"/>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68" name="Google Shape;168;p22"/>
          <p:cNvSpPr txBox="1">
            <a:spLocks noGrp="1"/>
          </p:cNvSpPr>
          <p:nvPr>
            <p:ph type="body" idx="1"/>
          </p:nvPr>
        </p:nvSpPr>
        <p:spPr>
          <a:xfrm>
            <a:off x="1098733" y="3673378"/>
            <a:ext cx="9720000" cy="4023300"/>
          </a:xfrm>
          <a:prstGeom prst="rect">
            <a:avLst/>
          </a:prstGeom>
          <a:noFill/>
          <a:ln>
            <a:noFill/>
          </a:ln>
        </p:spPr>
        <p:txBody>
          <a:bodyPr spcFirstLastPara="1" wrap="square" lIns="91425" tIns="0" rIns="91425" bIns="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Twentieth Century"/>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a:p>
        </p:txBody>
      </p:sp>
      <p:graphicFrame>
        <p:nvGraphicFramePr>
          <p:cNvPr id="174" name="Google Shape;174;p23"/>
          <p:cNvGraphicFramePr/>
          <p:nvPr/>
        </p:nvGraphicFramePr>
        <p:xfrm>
          <a:off x="3506629" y="2651442"/>
          <a:ext cx="4754875" cy="3291900"/>
        </p:xfrm>
        <a:graphic>
          <a:graphicData uri="http://schemas.openxmlformats.org/drawingml/2006/table">
            <a:tbl>
              <a:tblPr>
                <a:noFill/>
                <a:tableStyleId>{5512F2F8-8306-42BD-9DFE-2D7B68936FCC}</a:tableStyleId>
              </a:tblPr>
              <a:tblGrid>
                <a:gridCol w="1280150">
                  <a:extLst>
                    <a:ext uri="{9D8B030D-6E8A-4147-A177-3AD203B41FA5}">
                      <a16:colId xmlns:a16="http://schemas.microsoft.com/office/drawing/2014/main" val="20000"/>
                    </a:ext>
                  </a:extLst>
                </a:gridCol>
                <a:gridCol w="3474725">
                  <a:extLst>
                    <a:ext uri="{9D8B030D-6E8A-4147-A177-3AD203B41FA5}">
                      <a16:colId xmlns:a16="http://schemas.microsoft.com/office/drawing/2014/main" val="20001"/>
                    </a:ext>
                  </a:extLst>
                </a:gridCol>
              </a:tblGrid>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MR01 (MR stands for group moderator)</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Invitation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This use case describe how group moderator generate an invitation hash code, so that moderator can give it to someone let them join his/her group</a:t>
                      </a:r>
                      <a:endParaRPr sz="1400" u="none" strike="noStrike" cap="none" dirty="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User is a group moderator</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New invitation code for this group generated</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Group moderator opens its group manage page</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Group moderator clicks ‘invite’ button</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System receives the request</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System generates a new hash code for invitation, adds it to the database, and displays the hash code for copy</a:t>
                      </a:r>
                      <a:endParaRPr sz="1400" u="none" strike="noStrike" cap="none" dirty="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a:p>
        </p:txBody>
      </p:sp>
      <p:graphicFrame>
        <p:nvGraphicFramePr>
          <p:cNvPr id="180" name="Google Shape;180;p24"/>
          <p:cNvGraphicFramePr/>
          <p:nvPr/>
        </p:nvGraphicFramePr>
        <p:xfrm>
          <a:off x="2329805" y="2187599"/>
          <a:ext cx="7108700" cy="4304580"/>
        </p:xfrm>
        <a:graphic>
          <a:graphicData uri="http://schemas.openxmlformats.org/drawingml/2006/table">
            <a:tbl>
              <a:tblPr>
                <a:noFill/>
                <a:tableStyleId>{5512F2F8-8306-42BD-9DFE-2D7B68936FCC}</a:tableStyleId>
              </a:tblPr>
              <a:tblGrid>
                <a:gridCol w="1913875">
                  <a:extLst>
                    <a:ext uri="{9D8B030D-6E8A-4147-A177-3AD203B41FA5}">
                      <a16:colId xmlns:a16="http://schemas.microsoft.com/office/drawing/2014/main" val="20000"/>
                    </a:ext>
                  </a:extLst>
                </a:gridCol>
                <a:gridCol w="5194825">
                  <a:extLst>
                    <a:ext uri="{9D8B030D-6E8A-4147-A177-3AD203B41FA5}">
                      <a16:colId xmlns:a16="http://schemas.microsoft.com/office/drawing/2014/main" val="20001"/>
                    </a:ext>
                  </a:extLst>
                </a:gridCol>
              </a:tblGrid>
              <a:tr h="2320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800" u="none" strike="noStrike" cap="none"/>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MR02</a:t>
                      </a:r>
                      <a:endParaRPr sz="1800" u="none" strike="noStrike" cap="none"/>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20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800" u="none" strike="noStrike" cap="none"/>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Pull Movie List</a:t>
                      </a:r>
                      <a:endParaRPr sz="1800" u="none" strike="noStrike" cap="none"/>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41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800" u="none" strike="noStrike" cap="none"/>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This use case describes the process how moderator can get a movie list, that moderator can pick some movies to populate the group list [</a:t>
                      </a:r>
                      <a:r>
                        <a:rPr lang="en-US" sz="1200" u="none" strike="noStrike" cap="none" dirty="0">
                          <a:latin typeface="Calibri"/>
                          <a:ea typeface="Calibri"/>
                          <a:cs typeface="Calibri"/>
                          <a:sym typeface="Calibri"/>
                        </a:rPr>
                        <a:t>Exception: No search result found</a:t>
                      </a:r>
                      <a:r>
                        <a:rPr lang="en-US" sz="1200" b="0" i="0" u="none" strike="noStrike" cap="none" dirty="0">
                          <a:solidFill>
                            <a:srgbClr val="000000"/>
                          </a:solidFill>
                          <a:latin typeface="Calibri"/>
                          <a:ea typeface="Calibri"/>
                          <a:cs typeface="Calibri"/>
                          <a:sym typeface="Calibri"/>
                        </a:rPr>
                        <a:t>]</a:t>
                      </a:r>
                      <a:endParaRPr sz="1800" u="none" strike="noStrike" cap="none" dirty="0"/>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4152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800" u="none" strike="noStrike" cap="none"/>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Moderator is on the group manage main page</a:t>
                      </a:r>
                      <a:endParaRPr sz="1200" b="0" i="0" u="none" strike="noStrike" cap="none">
                        <a:solidFill>
                          <a:srgbClr val="000000"/>
                        </a:solidFill>
                        <a:latin typeface="Noto Sans Symbols"/>
                        <a:ea typeface="Noto Sans Symbols"/>
                        <a:cs typeface="Noto Sans Symbols"/>
                        <a:sym typeface="Noto Sans Symbols"/>
                      </a:endParaRPr>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320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800" u="none" strike="noStrike" cap="none"/>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Moderator see a clickable movie list</a:t>
                      </a:r>
                      <a:endParaRPr sz="1200" b="0" i="0" u="none" strike="noStrike" cap="none">
                        <a:solidFill>
                          <a:srgbClr val="000000"/>
                        </a:solidFill>
                        <a:latin typeface="Noto Sans Symbols"/>
                        <a:ea typeface="Noto Sans Symbols"/>
                        <a:cs typeface="Noto Sans Symbols"/>
                        <a:sym typeface="Noto Sans Symbols"/>
                      </a:endParaRPr>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24345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800" u="none" strike="noStrike" cap="none"/>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Moderator clicks ‘+’ button</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System receives the request and displays a search bar and a ‘generate’ button</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Moderator clicks ‘generate’ button</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System receives the request and requests a list of movies by popularity from API</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System handles the received data, and displays them as a clickable list for moderator</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Moderator enter a key word in search bar, and click ‘search’ button</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System receives request, and requests a list of movies by the keyword movie search from API</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System handles the received data, and displays them as a clickable list for moderator</a:t>
                      </a:r>
                      <a:endParaRPr sz="1400" u="none" strike="noStrike" cap="none" dirty="0"/>
                    </a:p>
                  </a:txBody>
                  <a:tcPr marL="58025" marR="58025" marT="38675" marB="386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a:p>
        </p:txBody>
      </p:sp>
      <p:graphicFrame>
        <p:nvGraphicFramePr>
          <p:cNvPr id="186" name="Google Shape;186;p25"/>
          <p:cNvGraphicFramePr/>
          <p:nvPr/>
        </p:nvGraphicFramePr>
        <p:xfrm>
          <a:off x="3507004" y="2285725"/>
          <a:ext cx="4754125" cy="4206300"/>
        </p:xfrm>
        <a:graphic>
          <a:graphicData uri="http://schemas.openxmlformats.org/drawingml/2006/table">
            <a:tbl>
              <a:tblPr>
                <a:noFill/>
                <a:tableStyleId>{5512F2F8-8306-42BD-9DFE-2D7B68936FCC}</a:tableStyleId>
              </a:tblPr>
              <a:tblGrid>
                <a:gridCol w="1279950">
                  <a:extLst>
                    <a:ext uri="{9D8B030D-6E8A-4147-A177-3AD203B41FA5}">
                      <a16:colId xmlns:a16="http://schemas.microsoft.com/office/drawing/2014/main" val="20000"/>
                    </a:ext>
                  </a:extLst>
                </a:gridCol>
                <a:gridCol w="3474175">
                  <a:extLst>
                    <a:ext uri="{9D8B030D-6E8A-4147-A177-3AD203B41FA5}">
                      <a16:colId xmlns:a16="http://schemas.microsoft.com/office/drawing/2014/main" val="20001"/>
                    </a:ext>
                  </a:extLst>
                </a:gridCol>
              </a:tblGrid>
              <a:tr h="2742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MR03</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742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Populate Group Movie List</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2282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000000"/>
                          </a:solidFill>
                          <a:latin typeface="Calibri"/>
                          <a:ea typeface="Calibri"/>
                          <a:cs typeface="Calibri"/>
                          <a:sym typeface="Calibri"/>
                        </a:rPr>
                        <a:t>This use case describes the method how moderator can add a movie to the group list. So after that, all group members can see that movie information on group member page.[Exception: Movie already existed in the group list]</a:t>
                      </a:r>
                      <a:endParaRPr sz="1400" u="none" strike="noStrike" cap="none" dirty="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399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Have an account</a:t>
                      </a:r>
                      <a:endParaRPr sz="1200" b="0" i="0" u="none" strike="noStrike" cap="none" dirty="0">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Successfully login </a:t>
                      </a:r>
                      <a:endParaRPr sz="1200" b="0" i="0" u="none" strike="noStrike" cap="none" dirty="0">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A movie list is displayed</a:t>
                      </a:r>
                      <a:endParaRPr sz="1200" b="0" i="0" u="none" strike="noStrike" cap="none" dirty="0">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42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A new movie is in the group list</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7370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Moderator clicks a movie in the movie list</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System receives the request, displays the movie information</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Once moderator finds a movie preferred, clicks ‘add’ button</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System receives the request, adds the movie information into the database</a:t>
                      </a:r>
                      <a:endParaRPr sz="1400" u="none" strike="noStrike" cap="none" dirty="0"/>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dirty="0">
                          <a:solidFill>
                            <a:srgbClr val="000000"/>
                          </a:solidFill>
                          <a:latin typeface="Calibri"/>
                          <a:ea typeface="Calibri"/>
                          <a:cs typeface="Calibri"/>
                          <a:sym typeface="Calibri"/>
                        </a:rPr>
                        <a:t>These steps can be done multiple times until moderator closes the movie list</a:t>
                      </a:r>
                      <a:endParaRPr sz="1400" u="none" strike="noStrike" cap="none" dirty="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7" name="Google Shape;187;p25"/>
          <p:cNvSpPr txBox="1">
            <a:spLocks noGrp="1"/>
          </p:cNvSpPr>
          <p:nvPr>
            <p:ph type="body" idx="1"/>
          </p:nvPr>
        </p:nvSpPr>
        <p:spPr>
          <a:xfrm>
            <a:off x="1024128" y="4020681"/>
            <a:ext cx="184731" cy="553998"/>
          </a:xfrm>
          <a:prstGeom prst="rect">
            <a:avLst/>
          </a:prstGeom>
          <a:noFill/>
          <a:ln>
            <a:noFill/>
          </a:ln>
        </p:spPr>
        <p:txBody>
          <a:bodyPr spcFirstLastPara="1" wrap="square" lIns="91425" tIns="0" rIns="91425" bIns="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a:p>
        </p:txBody>
      </p:sp>
      <p:graphicFrame>
        <p:nvGraphicFramePr>
          <p:cNvPr id="193" name="Google Shape;193;p26"/>
          <p:cNvGraphicFramePr/>
          <p:nvPr/>
        </p:nvGraphicFramePr>
        <p:xfrm>
          <a:off x="3506629" y="2468562"/>
          <a:ext cx="4754875" cy="3840540"/>
        </p:xfrm>
        <a:graphic>
          <a:graphicData uri="http://schemas.openxmlformats.org/drawingml/2006/table">
            <a:tbl>
              <a:tblPr>
                <a:noFill/>
                <a:tableStyleId>{5512F2F8-8306-42BD-9DFE-2D7B68936FCC}</a:tableStyleId>
              </a:tblPr>
              <a:tblGrid>
                <a:gridCol w="1280150">
                  <a:extLst>
                    <a:ext uri="{9D8B030D-6E8A-4147-A177-3AD203B41FA5}">
                      <a16:colId xmlns:a16="http://schemas.microsoft.com/office/drawing/2014/main" val="20000"/>
                    </a:ext>
                  </a:extLst>
                </a:gridCol>
                <a:gridCol w="3474725">
                  <a:extLst>
                    <a:ext uri="{9D8B030D-6E8A-4147-A177-3AD203B41FA5}">
                      <a16:colId xmlns:a16="http://schemas.microsoft.com/office/drawing/2014/main" val="20001"/>
                    </a:ext>
                  </a:extLst>
                </a:gridCol>
              </a:tblGrid>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MR04</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Create Movie Watching Event</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use case describes how moderator can start a movie watch event. So all group member can see it in their member page and go to the theater at that moment </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 </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On the main group manage page</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A movie watching event start</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Moderator clicks ’watch event’ button</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System receives request, and displays a window asking moderator to fill the event date and time</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Moderator fills the information and clicks ‘create’ button</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System receives request, and adds the event to the database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800" b="1" dirty="0"/>
              <a:t>OUTLINE</a:t>
            </a:r>
            <a:endParaRPr lang="zh-CN" altLang="en-US" b="1" dirty="0"/>
          </a:p>
        </p:txBody>
      </p:sp>
      <p:sp>
        <p:nvSpPr>
          <p:cNvPr id="3" name="文本占位符 2"/>
          <p:cNvSpPr>
            <a:spLocks noGrp="1"/>
          </p:cNvSpPr>
          <p:nvPr>
            <p:ph type="body" idx="1"/>
          </p:nvPr>
        </p:nvSpPr>
        <p:spPr>
          <a:xfrm>
            <a:off x="4904707" y="287018"/>
            <a:ext cx="4998968" cy="6257831"/>
          </a:xfrm>
        </p:spPr>
        <p:txBody>
          <a:bodyPr>
            <a:noAutofit/>
          </a:bodyPr>
          <a:lstStyle/>
          <a:p>
            <a:pPr>
              <a:lnSpc>
                <a:spcPct val="120000"/>
              </a:lnSpc>
              <a:buFont typeface="Arial" panose="020B0604020202020204" pitchFamily="34" charset="0"/>
              <a:buChar char="•"/>
            </a:pPr>
            <a:r>
              <a:rPr lang="en-US" altLang="zh-CN" sz="1600" b="1" dirty="0">
                <a:latin typeface="Segoe UI" panose="020B0502040204020203" pitchFamily="34" charset="0"/>
                <a:cs typeface="Segoe UI" panose="020B0502040204020203" pitchFamily="34" charset="0"/>
                <a:hlinkClick r:id="rId3" action="ppaction://hlinksldjump"/>
              </a:rPr>
              <a:t>Design</a:t>
            </a:r>
            <a:endParaRPr lang="en-US" altLang="zh-CN" sz="1600" b="1" dirty="0">
              <a:latin typeface="Segoe UI" panose="020B0502040204020203" pitchFamily="34" charset="0"/>
              <a:cs typeface="Segoe UI" panose="020B0502040204020203" pitchFamily="34" charset="0"/>
              <a:hlinkClick r:id="rId4" action="ppaction://hlinksldjump"/>
            </a:endParaRPr>
          </a:p>
          <a:p>
            <a:pPr lvl="1">
              <a:lnSpc>
                <a:spcPct val="120000"/>
              </a:lnSpc>
              <a:buFont typeface="Arial" panose="020B0604020202020204" pitchFamily="34" charset="0"/>
              <a:buChar char="•"/>
            </a:pPr>
            <a:r>
              <a:rPr lang="en-US" altLang="zh-CN" sz="1200" b="1" dirty="0">
                <a:latin typeface="Segoe UI" panose="020B0502040204020203" pitchFamily="34" charset="0"/>
                <a:cs typeface="Segoe UI" panose="020B0502040204020203" pitchFamily="34" charset="0"/>
                <a:hlinkClick r:id="rId4" action="ppaction://hlinksldjump"/>
              </a:rPr>
              <a:t>Actors</a:t>
            </a:r>
            <a:endParaRPr lang="zh-CN" altLang="zh-CN" sz="1200" b="1" dirty="0">
              <a:latin typeface="Segoe UI" panose="020B0502040204020203" pitchFamily="34" charset="0"/>
              <a:cs typeface="Segoe UI" panose="020B0502040204020203" pitchFamily="34" charset="0"/>
            </a:endParaRPr>
          </a:p>
          <a:p>
            <a:pPr lvl="1">
              <a:lnSpc>
                <a:spcPct val="120000"/>
              </a:lnSpc>
              <a:buFont typeface="Arial" panose="020B0604020202020204" pitchFamily="34" charset="0"/>
              <a:buChar char="•"/>
            </a:pPr>
            <a:r>
              <a:rPr lang="en-US" altLang="zh-CN" sz="1200" b="1" dirty="0">
                <a:latin typeface="Segoe UI" panose="020B0502040204020203" pitchFamily="34" charset="0"/>
                <a:cs typeface="Segoe UI" panose="020B0502040204020203" pitchFamily="34" charset="0"/>
                <a:hlinkClick r:id="rId5" action="ppaction://hlinksldjump"/>
              </a:rPr>
              <a:t>Use Cases</a:t>
            </a:r>
            <a:endParaRPr lang="zh-CN" altLang="zh-CN" sz="1200" b="1" dirty="0">
              <a:latin typeface="Segoe UI" panose="020B0502040204020203" pitchFamily="34" charset="0"/>
              <a:cs typeface="Segoe UI" panose="020B0502040204020203" pitchFamily="34" charset="0"/>
            </a:endParaRPr>
          </a:p>
          <a:p>
            <a:pPr lvl="2">
              <a:lnSpc>
                <a:spcPct val="120000"/>
              </a:lnSpc>
              <a:spcBef>
                <a:spcPts val="1200"/>
              </a:spcBef>
              <a:buFont typeface="Arial" panose="020B0604020202020204" pitchFamily="34" charset="0"/>
              <a:buChar char="•"/>
            </a:pPr>
            <a:r>
              <a:rPr lang="en-US" altLang="zh-CN" sz="1000" dirty="0">
                <a:latin typeface="Segoe UI" panose="020B0502040204020203" pitchFamily="34" charset="0"/>
                <a:cs typeface="Segoe UI" panose="020B0502040204020203" pitchFamily="34" charset="0"/>
                <a:hlinkClick r:id="rId5" action="ppaction://hlinksldjump"/>
              </a:rPr>
              <a:t>Use Case for Each Actor</a:t>
            </a:r>
            <a:endParaRPr lang="zh-CN" altLang="zh-CN" sz="1000" dirty="0">
              <a:latin typeface="Segoe UI" panose="020B0502040204020203" pitchFamily="34" charset="0"/>
              <a:cs typeface="Segoe UI" panose="020B0502040204020203" pitchFamily="34" charset="0"/>
            </a:endParaRPr>
          </a:p>
          <a:p>
            <a:pPr lvl="2">
              <a:lnSpc>
                <a:spcPct val="120000"/>
              </a:lnSpc>
              <a:spcBef>
                <a:spcPts val="1200"/>
              </a:spcBef>
              <a:buFont typeface="Arial" panose="020B0604020202020204" pitchFamily="34" charset="0"/>
              <a:buChar char="•"/>
            </a:pPr>
            <a:r>
              <a:rPr lang="en-US" altLang="zh-CN" sz="1000" dirty="0">
                <a:latin typeface="Segoe UI" panose="020B0502040204020203" pitchFamily="34" charset="0"/>
                <a:cs typeface="Segoe UI" panose="020B0502040204020203" pitchFamily="34" charset="0"/>
                <a:hlinkClick r:id="rId6" action="ppaction://hlinksldjump"/>
              </a:rPr>
              <a:t>Use Case Diagram</a:t>
            </a:r>
            <a:endParaRPr lang="zh-CN" altLang="zh-CN" sz="1000" dirty="0">
              <a:latin typeface="Segoe UI" panose="020B0502040204020203" pitchFamily="34" charset="0"/>
              <a:cs typeface="Segoe UI" panose="020B0502040204020203" pitchFamily="34" charset="0"/>
            </a:endParaRPr>
          </a:p>
          <a:p>
            <a:pPr lvl="2">
              <a:lnSpc>
                <a:spcPct val="120000"/>
              </a:lnSpc>
              <a:spcBef>
                <a:spcPts val="1200"/>
              </a:spcBef>
              <a:buFont typeface="Arial" panose="020B0604020202020204" pitchFamily="34" charset="0"/>
              <a:buChar char="•"/>
            </a:pPr>
            <a:r>
              <a:rPr lang="en-US" altLang="zh-CN" sz="1000" dirty="0">
                <a:latin typeface="Segoe UI" panose="020B0502040204020203" pitchFamily="34" charset="0"/>
                <a:cs typeface="Segoe UI" panose="020B0502040204020203" pitchFamily="34" charset="0"/>
                <a:hlinkClick r:id="rId7" action="ppaction://hlinksldjump"/>
              </a:rPr>
              <a:t>Use Case Specification</a:t>
            </a:r>
            <a:endParaRPr lang="zh-CN" altLang="zh-CN" sz="1000" dirty="0">
              <a:latin typeface="Segoe UI" panose="020B0502040204020203" pitchFamily="34" charset="0"/>
              <a:cs typeface="Segoe UI" panose="020B0502040204020203" pitchFamily="34" charset="0"/>
            </a:endParaRPr>
          </a:p>
          <a:p>
            <a:pPr lvl="1">
              <a:lnSpc>
                <a:spcPct val="120000"/>
              </a:lnSpc>
              <a:buFont typeface="Arial" panose="020B0604020202020204" pitchFamily="34" charset="0"/>
              <a:buChar char="•"/>
            </a:pPr>
            <a:r>
              <a:rPr lang="en-US" altLang="zh-CN" sz="1200" b="1" dirty="0">
                <a:latin typeface="Segoe UI" panose="020B0502040204020203" pitchFamily="34" charset="0"/>
                <a:cs typeface="Segoe UI" panose="020B0502040204020203" pitchFamily="34" charset="0"/>
                <a:hlinkClick r:id="rId8" action="ppaction://hlinksldjump"/>
              </a:rPr>
              <a:t>Bi-direction Traceability Matrix</a:t>
            </a:r>
            <a:endParaRPr lang="zh-CN" altLang="zh-CN" sz="1200" b="1" dirty="0">
              <a:latin typeface="Segoe UI" panose="020B0502040204020203" pitchFamily="34" charset="0"/>
              <a:cs typeface="Segoe UI" panose="020B0502040204020203" pitchFamily="34" charset="0"/>
            </a:endParaRPr>
          </a:p>
          <a:p>
            <a:pPr lvl="1">
              <a:lnSpc>
                <a:spcPct val="120000"/>
              </a:lnSpc>
              <a:buFont typeface="Arial" panose="020B0604020202020204" pitchFamily="34" charset="0"/>
              <a:buChar char="•"/>
            </a:pPr>
            <a:r>
              <a:rPr lang="en-US" altLang="zh-CN" sz="1200" b="1" dirty="0">
                <a:latin typeface="Segoe UI" panose="020B0502040204020203" pitchFamily="34" charset="0"/>
                <a:cs typeface="Segoe UI" panose="020B0502040204020203" pitchFamily="34" charset="0"/>
                <a:hlinkClick r:id="rId9" action="ppaction://hlinksldjump"/>
              </a:rPr>
              <a:t>Sequence Diagram</a:t>
            </a:r>
            <a:endParaRPr lang="zh-CN" altLang="zh-CN" sz="1200" b="1" dirty="0">
              <a:latin typeface="Segoe UI" panose="020B0502040204020203" pitchFamily="34" charset="0"/>
              <a:cs typeface="Segoe UI" panose="020B0502040204020203" pitchFamily="34" charset="0"/>
            </a:endParaRPr>
          </a:p>
          <a:p>
            <a:pPr lvl="1">
              <a:lnSpc>
                <a:spcPct val="120000"/>
              </a:lnSpc>
              <a:buFont typeface="Arial" panose="020B0604020202020204" pitchFamily="34" charset="0"/>
              <a:buChar char="•"/>
            </a:pPr>
            <a:r>
              <a:rPr lang="en-US" altLang="zh-CN" sz="1200" b="1" dirty="0">
                <a:latin typeface="Segoe UI" panose="020B0502040204020203" pitchFamily="34" charset="0"/>
                <a:cs typeface="Segoe UI" panose="020B0502040204020203" pitchFamily="34" charset="0"/>
                <a:hlinkClick r:id="rId10" action="ppaction://hlinksldjump"/>
              </a:rPr>
              <a:t>Package Diagram</a:t>
            </a:r>
            <a:endParaRPr lang="zh-CN" altLang="zh-CN" sz="1200" b="1" dirty="0">
              <a:latin typeface="Segoe UI" panose="020B0502040204020203" pitchFamily="34" charset="0"/>
              <a:cs typeface="Segoe UI" panose="020B0502040204020203" pitchFamily="34" charset="0"/>
            </a:endParaRPr>
          </a:p>
          <a:p>
            <a:pPr lvl="1">
              <a:lnSpc>
                <a:spcPct val="120000"/>
              </a:lnSpc>
              <a:buFont typeface="Arial" panose="020B0604020202020204" pitchFamily="34" charset="0"/>
              <a:buChar char="•"/>
            </a:pPr>
            <a:r>
              <a:rPr lang="en-US" altLang="zh-CN" sz="1200" b="1" dirty="0">
                <a:latin typeface="Segoe UI" panose="020B0502040204020203" pitchFamily="34" charset="0"/>
                <a:cs typeface="Segoe UI" panose="020B0502040204020203" pitchFamily="34" charset="0"/>
                <a:hlinkClick r:id="rId11" action="ppaction://hlinksldjump"/>
              </a:rPr>
              <a:t>MVC</a:t>
            </a:r>
            <a:endParaRPr lang="zh-CN" altLang="zh-CN" sz="1200" b="1" dirty="0">
              <a:latin typeface="Segoe UI" panose="020B0502040204020203" pitchFamily="34" charset="0"/>
              <a:cs typeface="Segoe UI" panose="020B0502040204020203" pitchFamily="34" charset="0"/>
            </a:endParaRPr>
          </a:p>
          <a:p>
            <a:pPr lvl="2">
              <a:lnSpc>
                <a:spcPct val="120000"/>
              </a:lnSpc>
              <a:spcBef>
                <a:spcPts val="1200"/>
              </a:spcBef>
              <a:buFont typeface="Arial" panose="020B0604020202020204" pitchFamily="34" charset="0"/>
              <a:buChar char="•"/>
            </a:pPr>
            <a:r>
              <a:rPr lang="en-US" altLang="zh-CN" sz="1000" dirty="0">
                <a:latin typeface="Segoe UI" panose="020B0502040204020203" pitchFamily="34" charset="0"/>
                <a:cs typeface="Segoe UI" panose="020B0502040204020203" pitchFamily="34" charset="0"/>
                <a:hlinkClick r:id="rId11" action="ppaction://hlinksldjump"/>
              </a:rPr>
              <a:t>View</a:t>
            </a:r>
            <a:endParaRPr lang="zh-CN" altLang="zh-CN" sz="1000" dirty="0">
              <a:latin typeface="Segoe UI" panose="020B0502040204020203" pitchFamily="34" charset="0"/>
              <a:cs typeface="Segoe UI" panose="020B0502040204020203" pitchFamily="34" charset="0"/>
            </a:endParaRPr>
          </a:p>
          <a:p>
            <a:pPr lvl="2">
              <a:lnSpc>
                <a:spcPct val="120000"/>
              </a:lnSpc>
              <a:spcBef>
                <a:spcPts val="1200"/>
              </a:spcBef>
              <a:buFont typeface="Arial" panose="020B0604020202020204" pitchFamily="34" charset="0"/>
              <a:buChar char="•"/>
            </a:pPr>
            <a:r>
              <a:rPr lang="en-US" altLang="zh-CN" sz="1000" dirty="0">
                <a:latin typeface="Segoe UI" panose="020B0502040204020203" pitchFamily="34" charset="0"/>
                <a:cs typeface="Segoe UI" panose="020B0502040204020203" pitchFamily="34" charset="0"/>
                <a:hlinkClick r:id="rId12" action="ppaction://hlinksldjump"/>
              </a:rPr>
              <a:t>Control</a:t>
            </a:r>
            <a:endParaRPr lang="zh-CN" altLang="zh-CN" sz="1000" dirty="0">
              <a:latin typeface="Segoe UI" panose="020B0502040204020203" pitchFamily="34" charset="0"/>
              <a:cs typeface="Segoe UI" panose="020B0502040204020203" pitchFamily="34" charset="0"/>
            </a:endParaRPr>
          </a:p>
          <a:p>
            <a:pPr lvl="2">
              <a:lnSpc>
                <a:spcPct val="120000"/>
              </a:lnSpc>
              <a:spcBef>
                <a:spcPts val="1200"/>
              </a:spcBef>
              <a:buFont typeface="Arial" panose="020B0604020202020204" pitchFamily="34" charset="0"/>
              <a:buChar char="•"/>
            </a:pPr>
            <a:r>
              <a:rPr lang="en-US" altLang="zh-CN" sz="1000" dirty="0">
                <a:latin typeface="Segoe UI" panose="020B0502040204020203" pitchFamily="34" charset="0"/>
                <a:cs typeface="Segoe UI" panose="020B0502040204020203" pitchFamily="34" charset="0"/>
                <a:hlinkClick r:id="rId13" action="ppaction://hlinksldjump"/>
              </a:rPr>
              <a:t>Model (Class Diagram) and Description</a:t>
            </a:r>
            <a:endParaRPr lang="zh-CN" altLang="zh-CN" sz="1000" dirty="0">
              <a:latin typeface="Segoe UI" panose="020B0502040204020203" pitchFamily="34" charset="0"/>
              <a:cs typeface="Segoe UI" panose="020B0502040204020203" pitchFamily="34" charset="0"/>
            </a:endParaRPr>
          </a:p>
          <a:p>
            <a:pPr lvl="1">
              <a:lnSpc>
                <a:spcPct val="120000"/>
              </a:lnSpc>
              <a:buFont typeface="Arial" panose="020B0604020202020204" pitchFamily="34" charset="0"/>
              <a:buChar char="•"/>
            </a:pPr>
            <a:r>
              <a:rPr lang="en-US" altLang="zh-CN" sz="1200" b="1" dirty="0">
                <a:latin typeface="Segoe UI" panose="020B0502040204020203" pitchFamily="34" charset="0"/>
                <a:cs typeface="Segoe UI" panose="020B0502040204020203" pitchFamily="34" charset="0"/>
                <a:hlinkClick r:id="rId14" action="ppaction://hlinksldjump"/>
              </a:rPr>
              <a:t>State Diagram</a:t>
            </a:r>
            <a:endParaRPr lang="en-US" altLang="zh-CN" sz="1200" b="1" dirty="0">
              <a:latin typeface="Segoe UI" panose="020B0502040204020203" pitchFamily="34" charset="0"/>
              <a:cs typeface="Segoe UI" panose="020B0502040204020203" pitchFamily="34" charset="0"/>
            </a:endParaRPr>
          </a:p>
          <a:p>
            <a:pPr>
              <a:lnSpc>
                <a:spcPct val="120000"/>
              </a:lnSpc>
              <a:buFont typeface="Arial" panose="020B0604020202020204" pitchFamily="34" charset="0"/>
              <a:buChar char="•"/>
            </a:pPr>
            <a:r>
              <a:rPr lang="en-US" altLang="zh-CN" sz="1600" b="1" dirty="0">
                <a:latin typeface="Segoe UI" panose="020B0502040204020203" pitchFamily="34" charset="0"/>
                <a:cs typeface="Segoe UI" panose="020B0502040204020203" pitchFamily="34" charset="0"/>
                <a:hlinkClick r:id="rId15" action="ppaction://hlinksldjump"/>
              </a:rPr>
              <a:t>Implementation</a:t>
            </a:r>
            <a:endParaRPr lang="en-US" altLang="zh-CN" sz="1600" b="1" dirty="0">
              <a:latin typeface="Segoe UI" panose="020B0502040204020203" pitchFamily="34" charset="0"/>
              <a:cs typeface="Segoe UI" panose="020B0502040204020203" pitchFamily="34" charset="0"/>
              <a:hlinkClick r:id="rId16" action="ppaction://hlinksldjump"/>
            </a:endParaRPr>
          </a:p>
          <a:p>
            <a:pPr lvl="1">
              <a:lnSpc>
                <a:spcPct val="120000"/>
              </a:lnSpc>
              <a:buFont typeface="Arial" panose="020B0604020202020204" pitchFamily="34" charset="0"/>
              <a:buChar char="•"/>
            </a:pPr>
            <a:r>
              <a:rPr lang="en-US" altLang="zh-CN" sz="1200" b="1" dirty="0">
                <a:latin typeface="Segoe UI" panose="020B0502040204020203" pitchFamily="34" charset="0"/>
                <a:cs typeface="Segoe UI" panose="020B0502040204020203" pitchFamily="34" charset="0"/>
                <a:hlinkClick r:id="rId16" action="ppaction://hlinksldjump"/>
              </a:rPr>
              <a:t>Introduction</a:t>
            </a:r>
            <a:endParaRPr lang="en-US" altLang="zh-CN" sz="1200" b="1" dirty="0">
              <a:latin typeface="Segoe UI" panose="020B0502040204020203" pitchFamily="34" charset="0"/>
              <a:cs typeface="Segoe UI" panose="020B0502040204020203" pitchFamily="34" charset="0"/>
            </a:endParaRPr>
          </a:p>
          <a:p>
            <a:pPr lvl="1">
              <a:lnSpc>
                <a:spcPct val="120000"/>
              </a:lnSpc>
              <a:buFont typeface="Arial" panose="020B0604020202020204" pitchFamily="34" charset="0"/>
              <a:buChar char="•"/>
            </a:pPr>
            <a:r>
              <a:rPr lang="en-US" altLang="zh-CN" sz="1200" b="1" dirty="0">
                <a:latin typeface="Segoe UI" panose="020B0502040204020203" pitchFamily="34" charset="0"/>
                <a:cs typeface="Segoe UI" panose="020B0502040204020203" pitchFamily="34" charset="0"/>
                <a:hlinkClick r:id="rId17" action="ppaction://hlinksldjump"/>
              </a:rPr>
              <a:t>User Interface</a:t>
            </a:r>
            <a:endParaRPr lang="zh-CN" altLang="zh-CN" sz="1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01454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USE CASE SPECIFICATION</a:t>
            </a:r>
            <a:endParaRPr/>
          </a:p>
        </p:txBody>
      </p:sp>
      <p:graphicFrame>
        <p:nvGraphicFramePr>
          <p:cNvPr id="199" name="Google Shape;199;p27"/>
          <p:cNvGraphicFramePr/>
          <p:nvPr/>
        </p:nvGraphicFramePr>
        <p:xfrm>
          <a:off x="1711129" y="2084832"/>
          <a:ext cx="8346075" cy="4604075"/>
        </p:xfrm>
        <a:graphic>
          <a:graphicData uri="http://schemas.openxmlformats.org/drawingml/2006/table">
            <a:tbl>
              <a:tblPr>
                <a:noFill/>
                <a:tableStyleId>{5512F2F8-8306-42BD-9DFE-2D7B68936FCC}</a:tableStyleId>
              </a:tblPr>
              <a:tblGrid>
                <a:gridCol w="2247025">
                  <a:extLst>
                    <a:ext uri="{9D8B030D-6E8A-4147-A177-3AD203B41FA5}">
                      <a16:colId xmlns:a16="http://schemas.microsoft.com/office/drawing/2014/main" val="20000"/>
                    </a:ext>
                  </a:extLst>
                </a:gridCol>
                <a:gridCol w="6099050">
                  <a:extLst>
                    <a:ext uri="{9D8B030D-6E8A-4147-A177-3AD203B41FA5}">
                      <a16:colId xmlns:a16="http://schemas.microsoft.com/office/drawing/2014/main" val="20001"/>
                    </a:ext>
                  </a:extLst>
                </a:gridCol>
              </a:tblGrid>
              <a:tr h="1774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MR05</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774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Create Voting Event</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5072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use case describes how moderator can start a movie voting event. Once a voting event starts, all group member can see it and join the event. And the event history will be recorded and available for review to all group members. [Exception: Watching event not valid]</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141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On the main group manage page</a:t>
                      </a:r>
                      <a:endParaRPr sz="1200" b="0" i="0" u="none" strike="noStrike" cap="none">
                        <a:solidFill>
                          <a:srgbClr val="000000"/>
                        </a:solidFill>
                        <a:latin typeface="Noto Sans Symbols"/>
                        <a:ea typeface="Noto Sans Symbols"/>
                        <a:cs typeface="Noto Sans Symbols"/>
                        <a:sym typeface="Noto Sans Symbols"/>
                      </a:endParaRPr>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774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An active movie voting event starts</a:t>
                      </a:r>
                      <a:endParaRPr sz="1200" b="0" i="0" u="none" strike="noStrike" cap="none">
                        <a:solidFill>
                          <a:srgbClr val="000000"/>
                        </a:solidFill>
                        <a:latin typeface="Noto Sans Symbols"/>
                        <a:ea typeface="Noto Sans Symbols"/>
                        <a:cs typeface="Noto Sans Symbols"/>
                        <a:sym typeface="Noto Sans Symbols"/>
                      </a:endParaRPr>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25475">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Moderator clicks ‘create voting event’ button</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System receives the request, and display a window ask moderator to fill the event information</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Moderator clicks ‘+’ button in the window</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System receives the request, display the search bar</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Moderator enters the keyword in the search bar, and clicks the ‘search’ button</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System receives the request, and request movie data via keyword movie search from API</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System handles the data, and display the list of movies as search result under the search bar</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Moderator clicks ‘+’ near the movie name to add it to the event movie list </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Search process can be done multiple time until moderator closes the search bar</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Moderator selects the event start time, end time and the related movie watching event</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Moderator clicks ‘start’ button</a:t>
                      </a:r>
                      <a:endParaRPr sz="1400" u="none" strike="noStrike" cap="none"/>
                    </a:p>
                    <a:p>
                      <a:pPr marL="457200" marR="0" lvl="0" indent="-304800" algn="l" rtl="0">
                        <a:lnSpc>
                          <a:spcPct val="100000"/>
                        </a:lnSpc>
                        <a:spcBef>
                          <a:spcPts val="0"/>
                        </a:spcBef>
                        <a:spcAft>
                          <a:spcPts val="0"/>
                        </a:spcAft>
                        <a:buClr>
                          <a:srgbClr val="000000"/>
                        </a:buClr>
                        <a:buSzPts val="1200"/>
                        <a:buFont typeface="Calibri"/>
                        <a:buAutoNum type="arabicPeriod"/>
                      </a:pPr>
                      <a:r>
                        <a:rPr lang="en-US" sz="1200" b="0" i="0" u="none" strike="noStrike" cap="none">
                          <a:solidFill>
                            <a:srgbClr val="000000"/>
                          </a:solidFill>
                          <a:latin typeface="Calibri"/>
                          <a:ea typeface="Calibri"/>
                          <a:cs typeface="Calibri"/>
                          <a:sym typeface="Calibri"/>
                        </a:rPr>
                        <a:t>System receives the requests, and adds the event to the database</a:t>
                      </a:r>
                      <a:endParaRPr sz="1400" u="none" strike="noStrike" cap="none"/>
                    </a:p>
                  </a:txBody>
                  <a:tcPr marL="44375" marR="44375" marT="29575" marB="29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dirty="0"/>
              <a:t>BI-DIRECTION </a:t>
            </a:r>
            <a:br>
              <a:rPr lang="en-US" b="1" cap="none" dirty="0"/>
            </a:br>
            <a:r>
              <a:rPr lang="en-US" b="1" cap="none" dirty="0"/>
              <a:t>TRACEABILITY MATRIX</a:t>
            </a:r>
            <a:endParaRPr dirty="0"/>
          </a:p>
        </p:txBody>
      </p:sp>
      <p:graphicFrame>
        <p:nvGraphicFramePr>
          <p:cNvPr id="205" name="Google Shape;205;p28"/>
          <p:cNvGraphicFramePr/>
          <p:nvPr/>
        </p:nvGraphicFramePr>
        <p:xfrm>
          <a:off x="465412" y="2248671"/>
          <a:ext cx="11291175" cy="4204525"/>
        </p:xfrm>
        <a:graphic>
          <a:graphicData uri="http://schemas.openxmlformats.org/drawingml/2006/table">
            <a:tbl>
              <a:tblPr>
                <a:noFill/>
                <a:tableStyleId>{8D430FE4-09D8-432B-BFCD-94877EB3DED3}</a:tableStyleId>
              </a:tblPr>
              <a:tblGrid>
                <a:gridCol w="2719525">
                  <a:extLst>
                    <a:ext uri="{9D8B030D-6E8A-4147-A177-3AD203B41FA5}">
                      <a16:colId xmlns:a16="http://schemas.microsoft.com/office/drawing/2014/main" val="20000"/>
                    </a:ext>
                  </a:extLst>
                </a:gridCol>
                <a:gridCol w="757325">
                  <a:extLst>
                    <a:ext uri="{9D8B030D-6E8A-4147-A177-3AD203B41FA5}">
                      <a16:colId xmlns:a16="http://schemas.microsoft.com/office/drawing/2014/main" val="20001"/>
                    </a:ext>
                  </a:extLst>
                </a:gridCol>
                <a:gridCol w="757325">
                  <a:extLst>
                    <a:ext uri="{9D8B030D-6E8A-4147-A177-3AD203B41FA5}">
                      <a16:colId xmlns:a16="http://schemas.microsoft.com/office/drawing/2014/main" val="20002"/>
                    </a:ext>
                  </a:extLst>
                </a:gridCol>
                <a:gridCol w="705700">
                  <a:extLst>
                    <a:ext uri="{9D8B030D-6E8A-4147-A177-3AD203B41FA5}">
                      <a16:colId xmlns:a16="http://schemas.microsoft.com/office/drawing/2014/main" val="20003"/>
                    </a:ext>
                  </a:extLst>
                </a:gridCol>
                <a:gridCol w="705700">
                  <a:extLst>
                    <a:ext uri="{9D8B030D-6E8A-4147-A177-3AD203B41FA5}">
                      <a16:colId xmlns:a16="http://schemas.microsoft.com/office/drawing/2014/main" val="20004"/>
                    </a:ext>
                  </a:extLst>
                </a:gridCol>
                <a:gridCol w="705700">
                  <a:extLst>
                    <a:ext uri="{9D8B030D-6E8A-4147-A177-3AD203B41FA5}">
                      <a16:colId xmlns:a16="http://schemas.microsoft.com/office/drawing/2014/main" val="20005"/>
                    </a:ext>
                  </a:extLst>
                </a:gridCol>
                <a:gridCol w="705700">
                  <a:extLst>
                    <a:ext uri="{9D8B030D-6E8A-4147-A177-3AD203B41FA5}">
                      <a16:colId xmlns:a16="http://schemas.microsoft.com/office/drawing/2014/main" val="20006"/>
                    </a:ext>
                  </a:extLst>
                </a:gridCol>
                <a:gridCol w="705700">
                  <a:extLst>
                    <a:ext uri="{9D8B030D-6E8A-4147-A177-3AD203B41FA5}">
                      <a16:colId xmlns:a16="http://schemas.microsoft.com/office/drawing/2014/main" val="20007"/>
                    </a:ext>
                  </a:extLst>
                </a:gridCol>
                <a:gridCol w="705700">
                  <a:extLst>
                    <a:ext uri="{9D8B030D-6E8A-4147-A177-3AD203B41FA5}">
                      <a16:colId xmlns:a16="http://schemas.microsoft.com/office/drawing/2014/main" val="20008"/>
                    </a:ext>
                  </a:extLst>
                </a:gridCol>
                <a:gridCol w="705700">
                  <a:extLst>
                    <a:ext uri="{9D8B030D-6E8A-4147-A177-3AD203B41FA5}">
                      <a16:colId xmlns:a16="http://schemas.microsoft.com/office/drawing/2014/main" val="20009"/>
                    </a:ext>
                  </a:extLst>
                </a:gridCol>
                <a:gridCol w="705700">
                  <a:extLst>
                    <a:ext uri="{9D8B030D-6E8A-4147-A177-3AD203B41FA5}">
                      <a16:colId xmlns:a16="http://schemas.microsoft.com/office/drawing/2014/main" val="20010"/>
                    </a:ext>
                  </a:extLst>
                </a:gridCol>
                <a:gridCol w="705700">
                  <a:extLst>
                    <a:ext uri="{9D8B030D-6E8A-4147-A177-3AD203B41FA5}">
                      <a16:colId xmlns:a16="http://schemas.microsoft.com/office/drawing/2014/main" val="20011"/>
                    </a:ext>
                  </a:extLst>
                </a:gridCol>
                <a:gridCol w="705700">
                  <a:extLst>
                    <a:ext uri="{9D8B030D-6E8A-4147-A177-3AD203B41FA5}">
                      <a16:colId xmlns:a16="http://schemas.microsoft.com/office/drawing/2014/main" val="20012"/>
                    </a:ext>
                  </a:extLst>
                </a:gridCol>
              </a:tblGrid>
              <a:tr h="247325">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Required Feature No \ Use  Case ID</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USR01</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USR02</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MB01</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MB02</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MB03</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MB04</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MB05</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MR01</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MR02</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MR03</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MR04</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MR05</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1"/>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2</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3</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3"/>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4</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5</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5"/>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6</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7</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7"/>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8</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9</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9"/>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10</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11</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11"/>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12</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13</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13"/>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14</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15</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15"/>
                  </a:ext>
                </a:extLst>
              </a:tr>
              <a:tr h="247325">
                <a:tc>
                  <a:txBody>
                    <a:bodyPr/>
                    <a:lstStyle/>
                    <a:p>
                      <a:pPr marL="0" marR="0" lvl="0" indent="0" algn="ctr" rtl="0">
                        <a:lnSpc>
                          <a:spcPct val="100000"/>
                        </a:lnSpc>
                        <a:spcBef>
                          <a:spcPts val="0"/>
                        </a:spcBef>
                        <a:spcAft>
                          <a:spcPts val="0"/>
                        </a:spcAft>
                        <a:buNone/>
                      </a:pPr>
                      <a:r>
                        <a:rPr lang="en-US" sz="900" b="0" i="0" u="none" strike="noStrike" cap="none">
                          <a:solidFill>
                            <a:srgbClr val="000000"/>
                          </a:solidFill>
                          <a:latin typeface="Arial"/>
                          <a:ea typeface="Arial"/>
                          <a:cs typeface="Arial"/>
                          <a:sym typeface="Arial"/>
                        </a:rPr>
                        <a:t>16</a:t>
                      </a:r>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txBody>
                  <a:tcPr marL="4450" marR="4450" marT="445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1024128" y="585216"/>
            <a:ext cx="9720000" cy="14997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14" name="图片 13"/>
          <p:cNvPicPr>
            <a:picLocks noChangeAspect="1"/>
          </p:cNvPicPr>
          <p:nvPr/>
        </p:nvPicPr>
        <p:blipFill rotWithShape="1">
          <a:blip r:embed="rId3"/>
          <a:srcRect l="23538" t="15280" r="-1"/>
          <a:stretch/>
        </p:blipFill>
        <p:spPr>
          <a:xfrm>
            <a:off x="1446951" y="1762635"/>
            <a:ext cx="8874353" cy="50953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26729" t="11920"/>
          <a:stretch/>
        </p:blipFill>
        <p:spPr>
          <a:xfrm>
            <a:off x="1305128" y="2084832"/>
            <a:ext cx="9696854" cy="435962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1024128" y="585216"/>
            <a:ext cx="9720000" cy="14997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21811" t="15477"/>
          <a:stretch/>
        </p:blipFill>
        <p:spPr>
          <a:xfrm>
            <a:off x="810257" y="1884784"/>
            <a:ext cx="10569980" cy="439471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1024128" y="585216"/>
            <a:ext cx="9720000" cy="14997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19592" t="6763"/>
          <a:stretch/>
        </p:blipFill>
        <p:spPr>
          <a:xfrm>
            <a:off x="1194317" y="1435423"/>
            <a:ext cx="9803363" cy="542257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18443" t="16531"/>
          <a:stretch/>
        </p:blipFill>
        <p:spPr>
          <a:xfrm>
            <a:off x="912503" y="1912774"/>
            <a:ext cx="9943322" cy="47819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11479" t="10425"/>
          <a:stretch/>
        </p:blipFill>
        <p:spPr>
          <a:xfrm>
            <a:off x="487960" y="1866122"/>
            <a:ext cx="10792408" cy="476232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6582" t="7722"/>
          <a:stretch/>
        </p:blipFill>
        <p:spPr>
          <a:xfrm>
            <a:off x="326571" y="1716833"/>
            <a:ext cx="11389567" cy="479605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25025" t="10631"/>
          <a:stretch/>
        </p:blipFill>
        <p:spPr>
          <a:xfrm>
            <a:off x="1024128" y="2327428"/>
            <a:ext cx="10805158" cy="36068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DESIGN</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9853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5051" t="7067"/>
          <a:stretch/>
        </p:blipFill>
        <p:spPr>
          <a:xfrm>
            <a:off x="550505" y="1428687"/>
            <a:ext cx="11094099" cy="542931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4286" t="15811"/>
          <a:stretch/>
        </p:blipFill>
        <p:spPr>
          <a:xfrm>
            <a:off x="49421" y="1950097"/>
            <a:ext cx="11669486" cy="446889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11939" t="8537"/>
          <a:stretch/>
        </p:blipFill>
        <p:spPr>
          <a:xfrm>
            <a:off x="1274842" y="1618069"/>
            <a:ext cx="9218644" cy="52399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SEQUENCE DIAGRAM</a:t>
            </a:r>
            <a:endParaRPr b="1" cap="none"/>
          </a:p>
        </p:txBody>
      </p:sp>
      <p:pic>
        <p:nvPicPr>
          <p:cNvPr id="2" name="图片 1"/>
          <p:cNvPicPr>
            <a:picLocks noChangeAspect="1"/>
          </p:cNvPicPr>
          <p:nvPr/>
        </p:nvPicPr>
        <p:blipFill rotWithShape="1">
          <a:blip r:embed="rId3"/>
          <a:srcRect l="10179" t="10216"/>
          <a:stretch/>
        </p:blipFill>
        <p:spPr>
          <a:xfrm>
            <a:off x="1220073" y="1704558"/>
            <a:ext cx="9720072" cy="49809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a:t>PACKAGE DIAGRAM</a:t>
            </a:r>
            <a:endParaRPr/>
          </a:p>
        </p:txBody>
      </p:sp>
      <p:pic>
        <p:nvPicPr>
          <p:cNvPr id="2" name="图片 1"/>
          <p:cNvPicPr>
            <a:picLocks noChangeAspect="1"/>
          </p:cNvPicPr>
          <p:nvPr/>
        </p:nvPicPr>
        <p:blipFill rotWithShape="1">
          <a:blip r:embed="rId3"/>
          <a:srcRect l="6139" t="14356"/>
          <a:stretch/>
        </p:blipFill>
        <p:spPr>
          <a:xfrm>
            <a:off x="1511652" y="1625646"/>
            <a:ext cx="8745023" cy="5232354"/>
          </a:xfrm>
          <a:prstGeom prst="rect">
            <a:avLst/>
          </a:prstGeom>
        </p:spPr>
      </p:pic>
    </p:spTree>
    <p:extLst>
      <p:ext uri="{BB962C8B-B14F-4D97-AF65-F5344CB8AC3E}">
        <p14:creationId xmlns:p14="http://schemas.microsoft.com/office/powerpoint/2010/main" val="3497374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dirty="0"/>
              <a:t>MVC - View</a:t>
            </a:r>
            <a:endParaRPr dirty="0"/>
          </a:p>
        </p:txBody>
      </p:sp>
      <p:pic>
        <p:nvPicPr>
          <p:cNvPr id="2" name="图片 1"/>
          <p:cNvPicPr>
            <a:picLocks noChangeAspect="1"/>
          </p:cNvPicPr>
          <p:nvPr/>
        </p:nvPicPr>
        <p:blipFill rotWithShape="1">
          <a:blip r:embed="rId3"/>
          <a:srcRect l="5051" t="10033"/>
          <a:stretch/>
        </p:blipFill>
        <p:spPr>
          <a:xfrm>
            <a:off x="261256" y="1335024"/>
            <a:ext cx="11576179" cy="549240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lvl="0"/>
            <a:r>
              <a:rPr lang="en-US" altLang="zh-CN" b="1" dirty="0"/>
              <a:t>MVC - Control</a:t>
            </a:r>
            <a:endParaRPr dirty="0"/>
          </a:p>
        </p:txBody>
      </p:sp>
      <p:pic>
        <p:nvPicPr>
          <p:cNvPr id="2" name="图片 1"/>
          <p:cNvPicPr>
            <a:picLocks noChangeAspect="1"/>
          </p:cNvPicPr>
          <p:nvPr/>
        </p:nvPicPr>
        <p:blipFill rotWithShape="1">
          <a:blip r:embed="rId3"/>
          <a:srcRect l="12857" t="55502"/>
          <a:stretch/>
        </p:blipFill>
        <p:spPr>
          <a:xfrm>
            <a:off x="74131" y="2943166"/>
            <a:ext cx="11620065" cy="2104693"/>
          </a:xfrm>
          <a:prstGeom prst="rect">
            <a:avLst/>
          </a:prstGeom>
        </p:spPr>
      </p:pic>
    </p:spTree>
    <p:extLst>
      <p:ext uri="{BB962C8B-B14F-4D97-AF65-F5344CB8AC3E}">
        <p14:creationId xmlns:p14="http://schemas.microsoft.com/office/powerpoint/2010/main" val="996171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dirty="0"/>
              <a:t>CLASS DIAGRAM (MVC - Model)</a:t>
            </a:r>
            <a:endParaRPr b="1" cap="none" dirty="0"/>
          </a:p>
        </p:txBody>
      </p:sp>
      <p:pic>
        <p:nvPicPr>
          <p:cNvPr id="283" name="Google Shape;283;p42"/>
          <p:cNvPicPr preferRelativeResize="0"/>
          <p:nvPr/>
        </p:nvPicPr>
        <p:blipFill rotWithShape="1">
          <a:blip r:embed="rId3">
            <a:alphaModFix/>
          </a:blip>
          <a:srcRect/>
          <a:stretch/>
        </p:blipFill>
        <p:spPr>
          <a:xfrm>
            <a:off x="610375" y="1309450"/>
            <a:ext cx="11701750" cy="5736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CLASS DIAGRAM</a:t>
            </a:r>
            <a:endParaRPr/>
          </a:p>
        </p:txBody>
      </p:sp>
      <p:sp>
        <p:nvSpPr>
          <p:cNvPr id="289" name="Google Shape;289;p43"/>
          <p:cNvSpPr txBox="1">
            <a:spLocks noGrp="1"/>
          </p:cNvSpPr>
          <p:nvPr>
            <p:ph type="body" idx="1"/>
          </p:nvPr>
        </p:nvSpPr>
        <p:spPr>
          <a:xfrm>
            <a:off x="1024128" y="2286000"/>
            <a:ext cx="10685790" cy="4023360"/>
          </a:xfrm>
          <a:prstGeom prst="rect">
            <a:avLst/>
          </a:prstGeom>
          <a:noFill/>
          <a:ln>
            <a:noFill/>
          </a:ln>
        </p:spPr>
        <p:txBody>
          <a:bodyPr spcFirstLastPara="1" wrap="square" lIns="45700" tIns="45700" rIns="45700" bIns="45700" anchor="t" anchorCtr="0">
            <a:normAutofit/>
          </a:bodyPr>
          <a:lstStyle/>
          <a:p>
            <a:pPr marL="114300" lvl="0" indent="0" algn="l" rtl="0">
              <a:lnSpc>
                <a:spcPct val="90000"/>
              </a:lnSpc>
              <a:spcBef>
                <a:spcPts val="1200"/>
              </a:spcBef>
              <a:spcAft>
                <a:spcPts val="0"/>
              </a:spcAft>
              <a:buSzPts val="1800"/>
              <a:buNone/>
            </a:pPr>
            <a:r>
              <a:rPr lang="en-US" b="1" u="sng" dirty="0">
                <a:latin typeface="Calibri"/>
                <a:ea typeface="Calibri"/>
                <a:cs typeface="Calibri"/>
                <a:sym typeface="Calibri"/>
              </a:rPr>
              <a:t>User</a:t>
            </a:r>
            <a:r>
              <a:rPr lang="en-US" dirty="0">
                <a:latin typeface="Calibri"/>
                <a:ea typeface="Calibri"/>
                <a:cs typeface="Calibri"/>
                <a:sym typeface="Calibri"/>
              </a:rPr>
              <a:t>: Elementary user of the system.</a:t>
            </a:r>
            <a:endParaRPr dirty="0"/>
          </a:p>
          <a:p>
            <a:pPr marL="114300" lvl="0" indent="0" algn="l" rtl="0">
              <a:lnSpc>
                <a:spcPct val="90000"/>
              </a:lnSpc>
              <a:spcBef>
                <a:spcPts val="1200"/>
              </a:spcBef>
              <a:spcAft>
                <a:spcPts val="0"/>
              </a:spcAft>
              <a:buSzPts val="1800"/>
              <a:buNone/>
            </a:pPr>
            <a:r>
              <a:rPr lang="en-US" b="1" u="sng" dirty="0">
                <a:latin typeface="Calibri"/>
                <a:ea typeface="Calibri"/>
                <a:cs typeface="Calibri"/>
                <a:sym typeface="Calibri"/>
              </a:rPr>
              <a:t>Member</a:t>
            </a:r>
            <a:r>
              <a:rPr lang="en-US" dirty="0">
                <a:latin typeface="Calibri"/>
                <a:ea typeface="Calibri"/>
                <a:cs typeface="Calibri"/>
                <a:sym typeface="Calibri"/>
              </a:rPr>
              <a:t>: Member of a group. Sub-class of User.</a:t>
            </a:r>
            <a:endParaRPr dirty="0"/>
          </a:p>
          <a:p>
            <a:pPr marL="114300" lvl="0" indent="0" algn="l" rtl="0">
              <a:lnSpc>
                <a:spcPct val="90000"/>
              </a:lnSpc>
              <a:spcBef>
                <a:spcPts val="1200"/>
              </a:spcBef>
              <a:spcAft>
                <a:spcPts val="0"/>
              </a:spcAft>
              <a:buSzPts val="1800"/>
              <a:buNone/>
            </a:pPr>
            <a:r>
              <a:rPr lang="en-US" b="1" u="sng" dirty="0">
                <a:latin typeface="Calibri"/>
                <a:ea typeface="Calibri"/>
                <a:cs typeface="Calibri"/>
                <a:sym typeface="Calibri"/>
              </a:rPr>
              <a:t>Moderator</a:t>
            </a:r>
            <a:r>
              <a:rPr lang="en-US" dirty="0">
                <a:latin typeface="Calibri"/>
                <a:ea typeface="Calibri"/>
                <a:cs typeface="Calibri"/>
                <a:sym typeface="Calibri"/>
              </a:rPr>
              <a:t>: Moderator of a group. Sub-class of User.</a:t>
            </a:r>
            <a:endParaRPr dirty="0"/>
          </a:p>
          <a:p>
            <a:pPr marL="114300" lvl="0" indent="0" algn="l" rtl="0">
              <a:lnSpc>
                <a:spcPct val="90000"/>
              </a:lnSpc>
              <a:spcBef>
                <a:spcPts val="1200"/>
              </a:spcBef>
              <a:spcAft>
                <a:spcPts val="0"/>
              </a:spcAft>
              <a:buSzPts val="1800"/>
              <a:buNone/>
            </a:pPr>
            <a:r>
              <a:rPr lang="en-US" b="1" u="sng" dirty="0">
                <a:latin typeface="Calibri"/>
                <a:ea typeface="Calibri"/>
                <a:cs typeface="Calibri"/>
                <a:sym typeface="Calibri"/>
              </a:rPr>
              <a:t>Group</a:t>
            </a:r>
            <a:r>
              <a:rPr lang="en-US" dirty="0">
                <a:latin typeface="Calibri"/>
                <a:ea typeface="Calibri"/>
                <a:cs typeface="Calibri"/>
                <a:sym typeface="Calibri"/>
              </a:rPr>
              <a:t>: A movie watcher’s group with one moderator and multiple members.</a:t>
            </a:r>
            <a:endParaRPr dirty="0"/>
          </a:p>
          <a:p>
            <a:pPr marL="114300" lvl="0" indent="0" algn="l" rtl="0">
              <a:lnSpc>
                <a:spcPct val="90000"/>
              </a:lnSpc>
              <a:spcBef>
                <a:spcPts val="1200"/>
              </a:spcBef>
              <a:spcAft>
                <a:spcPts val="0"/>
              </a:spcAft>
              <a:buSzPts val="1800"/>
              <a:buNone/>
            </a:pPr>
            <a:r>
              <a:rPr lang="en-US" b="1" u="sng" dirty="0">
                <a:latin typeface="Calibri"/>
                <a:ea typeface="Calibri"/>
                <a:cs typeface="Calibri"/>
                <a:sym typeface="Calibri"/>
              </a:rPr>
              <a:t>Movie</a:t>
            </a:r>
            <a:r>
              <a:rPr lang="en-US" dirty="0">
                <a:latin typeface="Calibri"/>
                <a:ea typeface="Calibri"/>
                <a:cs typeface="Calibri"/>
                <a:sym typeface="Calibri"/>
              </a:rPr>
              <a:t>: Movie data.</a:t>
            </a:r>
            <a:endParaRPr dirty="0"/>
          </a:p>
          <a:p>
            <a:pPr marL="114300" lvl="0" indent="0" algn="l" rtl="0">
              <a:lnSpc>
                <a:spcPct val="90000"/>
              </a:lnSpc>
              <a:spcBef>
                <a:spcPts val="1200"/>
              </a:spcBef>
              <a:spcAft>
                <a:spcPts val="0"/>
              </a:spcAft>
              <a:buSzPts val="1800"/>
              <a:buNone/>
            </a:pPr>
            <a:r>
              <a:rPr lang="en-US" b="1" u="sng" dirty="0" err="1">
                <a:latin typeface="Calibri"/>
                <a:ea typeface="Calibri"/>
                <a:cs typeface="Calibri"/>
                <a:sym typeface="Calibri"/>
              </a:rPr>
              <a:t>GroupMovieList</a:t>
            </a:r>
            <a:r>
              <a:rPr lang="en-US" dirty="0">
                <a:latin typeface="Calibri"/>
                <a:ea typeface="Calibri"/>
                <a:cs typeface="Calibri"/>
                <a:sym typeface="Calibri"/>
              </a:rPr>
              <a:t>: The movie list populated by moderator in each group.</a:t>
            </a:r>
            <a:endParaRPr dirty="0">
              <a:latin typeface="Calibri"/>
              <a:ea typeface="Calibri"/>
              <a:cs typeface="Calibri"/>
              <a:sym typeface="Calibri"/>
            </a:endParaRPr>
          </a:p>
          <a:p>
            <a:pPr marL="114300" lvl="0" indent="0" algn="l" rtl="0">
              <a:lnSpc>
                <a:spcPct val="90000"/>
              </a:lnSpc>
              <a:spcBef>
                <a:spcPts val="1200"/>
              </a:spcBef>
              <a:spcAft>
                <a:spcPts val="0"/>
              </a:spcAft>
              <a:buSzPts val="1800"/>
              <a:buNone/>
            </a:pPr>
            <a:r>
              <a:rPr lang="en-US" b="1" u="sng" dirty="0" err="1">
                <a:latin typeface="Calibri"/>
                <a:ea typeface="Calibri"/>
                <a:cs typeface="Calibri"/>
                <a:sym typeface="Calibri"/>
              </a:rPr>
              <a:t>WatchingEvent</a:t>
            </a:r>
            <a:r>
              <a:rPr lang="en-US" dirty="0">
                <a:latin typeface="Calibri"/>
                <a:ea typeface="Calibri"/>
                <a:cs typeface="Calibri"/>
                <a:sym typeface="Calibri"/>
              </a:rPr>
              <a:t>: The movie watching event create by moderator.</a:t>
            </a:r>
            <a:endParaRPr dirty="0">
              <a:latin typeface="Calibri"/>
              <a:ea typeface="Calibri"/>
              <a:cs typeface="Calibri"/>
              <a:sym typeface="Calibri"/>
            </a:endParaRPr>
          </a:p>
          <a:p>
            <a:pPr marL="114300" lvl="0" indent="0" algn="l" rtl="0">
              <a:lnSpc>
                <a:spcPct val="90000"/>
              </a:lnSpc>
              <a:spcBef>
                <a:spcPts val="1200"/>
              </a:spcBef>
              <a:spcAft>
                <a:spcPts val="0"/>
              </a:spcAft>
              <a:buSzPts val="1800"/>
              <a:buNone/>
            </a:pPr>
            <a:r>
              <a:rPr lang="en-US" b="1" u="sng" dirty="0" err="1">
                <a:latin typeface="Calibri"/>
                <a:ea typeface="Calibri"/>
                <a:cs typeface="Calibri"/>
                <a:sym typeface="Calibri"/>
              </a:rPr>
              <a:t>VotingEvent</a:t>
            </a:r>
            <a:r>
              <a:rPr lang="en-US" dirty="0">
                <a:latin typeface="Calibri"/>
                <a:ea typeface="Calibri"/>
                <a:cs typeface="Calibri"/>
                <a:sym typeface="Calibri"/>
              </a:rPr>
              <a:t>: The voting event corresponding to a certain movie watching event.</a:t>
            </a:r>
            <a:endParaRPr dirty="0"/>
          </a:p>
          <a:p>
            <a:pPr marL="457200" lvl="0" indent="-228600" algn="l" rtl="0">
              <a:lnSpc>
                <a:spcPct val="90000"/>
              </a:lnSpc>
              <a:spcBef>
                <a:spcPts val="1200"/>
              </a:spcBef>
              <a:spcAft>
                <a:spcPts val="0"/>
              </a:spcAft>
              <a:buSzPts val="1800"/>
              <a:buNone/>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cap="none"/>
              <a:t>STATE DIAGRAM OF MOVIE WATCHING EVENT</a:t>
            </a:r>
            <a:endParaRPr b="1" cap="none"/>
          </a:p>
        </p:txBody>
      </p:sp>
      <p:pic>
        <p:nvPicPr>
          <p:cNvPr id="301" name="Google Shape;301;p44"/>
          <p:cNvPicPr preferRelativeResize="0"/>
          <p:nvPr/>
        </p:nvPicPr>
        <p:blipFill rotWithShape="1">
          <a:blip r:embed="rId3">
            <a:alphaModFix/>
          </a:blip>
          <a:srcRect/>
          <a:stretch/>
        </p:blipFill>
        <p:spPr>
          <a:xfrm>
            <a:off x="152400" y="2580882"/>
            <a:ext cx="11887201" cy="32155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5000"/>
              <a:buFont typeface="Arial Rounded"/>
              <a:buNone/>
            </a:pPr>
            <a:r>
              <a:rPr lang="en-US" b="1" dirty="0">
                <a:latin typeface="Arial Rounded"/>
                <a:ea typeface="Arial Rounded"/>
                <a:cs typeface="Arial Rounded"/>
                <a:sym typeface="Arial Rounded"/>
              </a:rPr>
              <a:t>ACTORS</a:t>
            </a:r>
            <a:endParaRPr b="1" dirty="0">
              <a:latin typeface="Arial Rounded"/>
              <a:ea typeface="Arial Rounded"/>
              <a:cs typeface="Arial Rounded"/>
              <a:sym typeface="Arial Rounded"/>
            </a:endParaRPr>
          </a:p>
        </p:txBody>
      </p:sp>
      <p:sp>
        <p:nvSpPr>
          <p:cNvPr id="95" name="Google Shape;95;p2"/>
          <p:cNvSpPr txBox="1">
            <a:spLocks noGrp="1"/>
          </p:cNvSpPr>
          <p:nvPr>
            <p:ph type="body" idx="1"/>
          </p:nvPr>
        </p:nvSpPr>
        <p:spPr>
          <a:xfrm>
            <a:off x="1525647" y="2267338"/>
            <a:ext cx="8717034" cy="3990600"/>
          </a:xfrm>
          <a:prstGeom prst="rect">
            <a:avLst/>
          </a:prstGeom>
          <a:noFill/>
          <a:ln>
            <a:noFill/>
          </a:ln>
        </p:spPr>
        <p:txBody>
          <a:bodyPr spcFirstLastPara="1" wrap="square" lIns="45700" tIns="45700" rIns="45700" bIns="45700" anchor="t" anchorCtr="0">
            <a:normAutofit/>
          </a:bodyPr>
          <a:lstStyle/>
          <a:p>
            <a:pPr marL="457200" lvl="0" indent="-317500" algn="l" rtl="0">
              <a:lnSpc>
                <a:spcPct val="90000"/>
              </a:lnSpc>
              <a:spcBef>
                <a:spcPts val="0"/>
              </a:spcBef>
              <a:spcAft>
                <a:spcPts val="0"/>
              </a:spcAft>
              <a:buSzPts val="2200"/>
              <a:buFont typeface="Twentieth Century"/>
              <a:buNone/>
            </a:pPr>
            <a:endParaRPr dirty="0"/>
          </a:p>
          <a:p>
            <a:pPr marL="457200" lvl="0" indent="-457200" algn="l" rtl="0">
              <a:lnSpc>
                <a:spcPct val="90000"/>
              </a:lnSpc>
              <a:spcBef>
                <a:spcPts val="1400"/>
              </a:spcBef>
              <a:spcAft>
                <a:spcPts val="0"/>
              </a:spcAft>
              <a:buSzPts val="2200"/>
              <a:buFont typeface="Twentieth Century"/>
              <a:buAutoNum type="arabicPeriod"/>
            </a:pPr>
            <a:r>
              <a:rPr lang="en-US" sz="2400" b="1" i="1" dirty="0">
                <a:latin typeface="Calibri"/>
                <a:ea typeface="Calibri"/>
                <a:cs typeface="Calibri"/>
                <a:sym typeface="Calibri"/>
              </a:rPr>
              <a:t>User</a:t>
            </a:r>
            <a:r>
              <a:rPr lang="en-US" sz="2400" dirty="0">
                <a:latin typeface="Calibri"/>
                <a:ea typeface="Calibri"/>
                <a:cs typeface="Calibri"/>
                <a:sym typeface="Calibri"/>
              </a:rPr>
              <a:t>: Elementary user of the system. </a:t>
            </a:r>
            <a:endParaRPr sz="2400" dirty="0">
              <a:latin typeface="Calibri"/>
              <a:ea typeface="Calibri"/>
              <a:cs typeface="Calibri"/>
              <a:sym typeface="Calibri"/>
            </a:endParaRPr>
          </a:p>
          <a:p>
            <a:pPr marL="457200" lvl="0" indent="-457200" algn="l" rtl="0">
              <a:lnSpc>
                <a:spcPct val="90000"/>
              </a:lnSpc>
              <a:spcBef>
                <a:spcPts val="1400"/>
              </a:spcBef>
              <a:spcAft>
                <a:spcPts val="0"/>
              </a:spcAft>
              <a:buSzPts val="2200"/>
              <a:buFont typeface="Twentieth Century"/>
              <a:buAutoNum type="arabicPeriod"/>
            </a:pPr>
            <a:r>
              <a:rPr lang="en-US" sz="2400" b="1" i="1" dirty="0">
                <a:latin typeface="Calibri"/>
                <a:ea typeface="Calibri"/>
                <a:cs typeface="Calibri"/>
                <a:sym typeface="Calibri"/>
              </a:rPr>
              <a:t>Group Member</a:t>
            </a:r>
            <a:r>
              <a:rPr lang="en-US" sz="2400" dirty="0">
                <a:latin typeface="Calibri"/>
                <a:ea typeface="Calibri"/>
                <a:cs typeface="Calibri"/>
                <a:sym typeface="Calibri"/>
              </a:rPr>
              <a:t>: Participants of a movie watcher group. Subclass of user.</a:t>
            </a:r>
            <a:endParaRPr sz="2400" dirty="0">
              <a:latin typeface="Calibri"/>
              <a:ea typeface="Calibri"/>
              <a:cs typeface="Calibri"/>
              <a:sym typeface="Calibri"/>
            </a:endParaRPr>
          </a:p>
          <a:p>
            <a:pPr marL="457200" lvl="0" indent="-457200" algn="l" rtl="0">
              <a:lnSpc>
                <a:spcPct val="90000"/>
              </a:lnSpc>
              <a:spcBef>
                <a:spcPts val="1400"/>
              </a:spcBef>
              <a:spcAft>
                <a:spcPts val="0"/>
              </a:spcAft>
              <a:buSzPts val="2200"/>
              <a:buFont typeface="Twentieth Century"/>
              <a:buAutoNum type="arabicPeriod"/>
            </a:pPr>
            <a:r>
              <a:rPr lang="en-US" sz="2400" b="1" i="1" dirty="0">
                <a:latin typeface="Calibri"/>
                <a:ea typeface="Calibri"/>
                <a:cs typeface="Calibri"/>
                <a:sym typeface="Calibri"/>
              </a:rPr>
              <a:t>Group Moderator</a:t>
            </a:r>
            <a:r>
              <a:rPr lang="en-US" sz="2400" dirty="0">
                <a:latin typeface="Calibri"/>
                <a:ea typeface="Calibri"/>
                <a:cs typeface="Calibri"/>
                <a:sym typeface="Calibri"/>
              </a:rPr>
              <a:t>: Organizer of a movie watcher group. Subclass of user.</a:t>
            </a:r>
            <a:endParaRPr sz="2400" dirty="0">
              <a:latin typeface="Calibri"/>
              <a:ea typeface="Calibri"/>
              <a:cs typeface="Calibri"/>
              <a:sym typeface="Calibri"/>
            </a:endParaRPr>
          </a:p>
          <a:p>
            <a:pPr marL="0" lvl="0" indent="0" algn="l" rtl="0">
              <a:lnSpc>
                <a:spcPct val="90000"/>
              </a:lnSpc>
              <a:spcBef>
                <a:spcPts val="1400"/>
              </a:spcBef>
              <a:spcAft>
                <a:spcPts val="0"/>
              </a:spcAft>
              <a:buSzPts val="1800"/>
              <a:buNone/>
            </a:pPr>
            <a:endParaRPr dirty="0"/>
          </a:p>
          <a:p>
            <a:pPr marL="457200" lvl="0" indent="-317500" algn="l" rtl="0">
              <a:lnSpc>
                <a:spcPct val="90000"/>
              </a:lnSpc>
              <a:spcBef>
                <a:spcPts val="1400"/>
              </a:spcBef>
              <a:spcAft>
                <a:spcPts val="0"/>
              </a:spcAft>
              <a:buSzPts val="2200"/>
              <a:buFont typeface="Twentieth Century"/>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IMPLEMENTATION</a:t>
            </a:r>
            <a:endParaRPr lang="zh-CN" altLang="en-US" dirty="0"/>
          </a:p>
        </p:txBody>
      </p:sp>
    </p:spTree>
    <p:extLst>
      <p:ext uri="{BB962C8B-B14F-4D97-AF65-F5344CB8AC3E}">
        <p14:creationId xmlns:p14="http://schemas.microsoft.com/office/powerpoint/2010/main" val="3040952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a:t>
            </a:r>
            <a:endParaRPr lang="zh-CN" altLang="en-US" dirty="0"/>
          </a:p>
        </p:txBody>
      </p:sp>
      <p:sp>
        <p:nvSpPr>
          <p:cNvPr id="3" name="文本占位符 2"/>
          <p:cNvSpPr>
            <a:spLocks noGrp="1"/>
          </p:cNvSpPr>
          <p:nvPr>
            <p:ph type="body" idx="1"/>
          </p:nvPr>
        </p:nvSpPr>
        <p:spPr/>
        <p:txBody>
          <a:bodyPr/>
          <a:lstStyle/>
          <a:p>
            <a:endParaRPr lang="en-US" altLang="zh-CN" dirty="0"/>
          </a:p>
          <a:p>
            <a:r>
              <a:rPr lang="en-US" altLang="zh-CN" b="1" dirty="0">
                <a:latin typeface="Calibri" panose="020F0502020204030204" pitchFamily="34" charset="0"/>
                <a:cs typeface="Calibri" panose="020F0502020204030204" pitchFamily="34" charset="0"/>
              </a:rPr>
              <a:t>Backend</a:t>
            </a:r>
            <a:r>
              <a:rPr lang="en-US" altLang="zh-CN" dirty="0">
                <a:latin typeface="Calibri" panose="020F0502020204030204" pitchFamily="34" charset="0"/>
                <a:cs typeface="Calibri" panose="020F0502020204030204" pitchFamily="34" charset="0"/>
              </a:rPr>
              <a:t>: Java (</a:t>
            </a:r>
            <a:r>
              <a:rPr lang="en-US" altLang="zh-CN" dirty="0" err="1">
                <a:latin typeface="Calibri" panose="020F0502020204030204" pitchFamily="34" charset="0"/>
                <a:cs typeface="Calibri" panose="020F0502020204030204" pitchFamily="34" charset="0"/>
              </a:rPr>
              <a:t>SpringBoot</a:t>
            </a:r>
            <a:r>
              <a:rPr lang="en-US" altLang="zh-CN" dirty="0">
                <a:latin typeface="Calibri" panose="020F0502020204030204" pitchFamily="34" charset="0"/>
                <a:cs typeface="Calibri" panose="020F0502020204030204" pitchFamily="34" charset="0"/>
              </a:rPr>
              <a:t> framework with </a:t>
            </a:r>
            <a:r>
              <a:rPr lang="en-US" altLang="zh-CN" dirty="0" err="1">
                <a:latin typeface="Calibri" panose="020F0502020204030204" pitchFamily="34" charset="0"/>
                <a:cs typeface="Calibri" panose="020F0502020204030204" pitchFamily="34" charset="0"/>
              </a:rPr>
              <a:t>Thymeleaf</a:t>
            </a:r>
            <a:r>
              <a:rPr lang="en-US" altLang="zh-CN" dirty="0">
                <a:latin typeface="Calibri" panose="020F0502020204030204" pitchFamily="34" charset="0"/>
                <a:cs typeface="Calibri" panose="020F0502020204030204" pitchFamily="34" charset="0"/>
              </a:rPr>
              <a:t> template)</a:t>
            </a:r>
          </a:p>
          <a:p>
            <a:endParaRPr lang="en-US" altLang="zh-CN" dirty="0">
              <a:latin typeface="Calibri" panose="020F0502020204030204" pitchFamily="34" charset="0"/>
              <a:cs typeface="Calibri" panose="020F0502020204030204" pitchFamily="34" charset="0"/>
            </a:endParaRPr>
          </a:p>
          <a:p>
            <a:r>
              <a:rPr lang="en-US" altLang="zh-CN" b="1" dirty="0">
                <a:latin typeface="Calibri" panose="020F0502020204030204" pitchFamily="34" charset="0"/>
                <a:cs typeface="Calibri" panose="020F0502020204030204" pitchFamily="34" charset="0"/>
              </a:rPr>
              <a:t>Frontend</a:t>
            </a:r>
            <a:r>
              <a:rPr lang="en-US" altLang="zh-CN" dirty="0">
                <a:latin typeface="Calibri" panose="020F0502020204030204" pitchFamily="34" charset="0"/>
                <a:cs typeface="Calibri" panose="020F0502020204030204" pitchFamily="34" charset="0"/>
              </a:rPr>
              <a:t>: HTML, CSS, JavaScript (jQuery)</a:t>
            </a:r>
          </a:p>
          <a:p>
            <a:endParaRPr lang="en-US" altLang="zh-CN" dirty="0">
              <a:latin typeface="Calibri" panose="020F0502020204030204" pitchFamily="34" charset="0"/>
              <a:cs typeface="Calibri" panose="020F0502020204030204" pitchFamily="34" charset="0"/>
            </a:endParaRPr>
          </a:p>
          <a:p>
            <a:r>
              <a:rPr lang="en-US" altLang="zh-CN" sz="2800" b="1" dirty="0">
                <a:latin typeface="Calibri" panose="020F0502020204030204" pitchFamily="34" charset="0"/>
                <a:cs typeface="Calibri" panose="020F0502020204030204" pitchFamily="34" charset="0"/>
              </a:rPr>
              <a:t>ALL use cases are implemented!</a:t>
            </a:r>
            <a:endParaRPr lang="zh-CN" alt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8388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SIGN UP</a:t>
            </a:r>
            <a:endParaRPr lang="zh-CN" altLang="en-US" dirty="0"/>
          </a:p>
        </p:txBody>
      </p:sp>
      <p:pic>
        <p:nvPicPr>
          <p:cNvPr id="4" name="图片 3"/>
          <p:cNvPicPr>
            <a:picLocks noChangeAspect="1"/>
          </p:cNvPicPr>
          <p:nvPr/>
        </p:nvPicPr>
        <p:blipFill>
          <a:blip r:embed="rId2"/>
          <a:stretch>
            <a:fillRect/>
          </a:stretch>
        </p:blipFill>
        <p:spPr>
          <a:xfrm>
            <a:off x="1024128" y="2084832"/>
            <a:ext cx="9079944" cy="4621550"/>
          </a:xfrm>
          <a:prstGeom prst="rect">
            <a:avLst/>
          </a:prstGeom>
        </p:spPr>
      </p:pic>
    </p:spTree>
    <p:extLst>
      <p:ext uri="{BB962C8B-B14F-4D97-AF65-F5344CB8AC3E}">
        <p14:creationId xmlns:p14="http://schemas.microsoft.com/office/powerpoint/2010/main" val="1586274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SIGN IN</a:t>
            </a:r>
            <a:endParaRPr lang="zh-CN" altLang="en-US" dirty="0"/>
          </a:p>
        </p:txBody>
      </p:sp>
      <p:pic>
        <p:nvPicPr>
          <p:cNvPr id="5" name="图片 4"/>
          <p:cNvPicPr>
            <a:picLocks noChangeAspect="1"/>
          </p:cNvPicPr>
          <p:nvPr/>
        </p:nvPicPr>
        <p:blipFill>
          <a:blip r:embed="rId2"/>
          <a:stretch>
            <a:fillRect/>
          </a:stretch>
        </p:blipFill>
        <p:spPr>
          <a:xfrm>
            <a:off x="1024128" y="2084832"/>
            <a:ext cx="9096902" cy="4413419"/>
          </a:xfrm>
          <a:prstGeom prst="rect">
            <a:avLst/>
          </a:prstGeom>
        </p:spPr>
      </p:pic>
    </p:spTree>
    <p:extLst>
      <p:ext uri="{BB962C8B-B14F-4D97-AF65-F5344CB8AC3E}">
        <p14:creationId xmlns:p14="http://schemas.microsoft.com/office/powerpoint/2010/main" val="279284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a:t>
            </a:r>
            <a:endParaRPr lang="zh-CN" altLang="en-US" dirty="0"/>
          </a:p>
        </p:txBody>
      </p:sp>
      <p:pic>
        <p:nvPicPr>
          <p:cNvPr id="4" name="图片 3"/>
          <p:cNvPicPr>
            <a:picLocks noChangeAspect="1"/>
          </p:cNvPicPr>
          <p:nvPr/>
        </p:nvPicPr>
        <p:blipFill>
          <a:blip r:embed="rId2"/>
          <a:stretch>
            <a:fillRect/>
          </a:stretch>
        </p:blipFill>
        <p:spPr>
          <a:xfrm>
            <a:off x="1024128" y="2084832"/>
            <a:ext cx="7280628" cy="4439477"/>
          </a:xfrm>
          <a:prstGeom prst="rect">
            <a:avLst/>
          </a:prstGeom>
        </p:spPr>
      </p:pic>
    </p:spTree>
    <p:extLst>
      <p:ext uri="{BB962C8B-B14F-4D97-AF65-F5344CB8AC3E}">
        <p14:creationId xmlns:p14="http://schemas.microsoft.com/office/powerpoint/2010/main" val="1745203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GROUP MOVIE DETAIL</a:t>
            </a:r>
            <a:endParaRPr lang="zh-CN" altLang="en-US" dirty="0"/>
          </a:p>
        </p:txBody>
      </p:sp>
      <p:pic>
        <p:nvPicPr>
          <p:cNvPr id="4" name="图片 3"/>
          <p:cNvPicPr>
            <a:picLocks noChangeAspect="1"/>
          </p:cNvPicPr>
          <p:nvPr/>
        </p:nvPicPr>
        <p:blipFill rotWithShape="1">
          <a:blip r:embed="rId2"/>
          <a:srcRect b="67306"/>
          <a:stretch/>
        </p:blipFill>
        <p:spPr>
          <a:xfrm>
            <a:off x="1024128" y="2084830"/>
            <a:ext cx="3772111" cy="3445410"/>
          </a:xfrm>
          <a:prstGeom prst="rect">
            <a:avLst/>
          </a:prstGeom>
        </p:spPr>
      </p:pic>
      <p:pic>
        <p:nvPicPr>
          <p:cNvPr id="5" name="图片 4"/>
          <p:cNvPicPr>
            <a:picLocks noChangeAspect="1"/>
          </p:cNvPicPr>
          <p:nvPr/>
        </p:nvPicPr>
        <p:blipFill rotWithShape="1">
          <a:blip r:embed="rId2"/>
          <a:srcRect t="67306"/>
          <a:stretch/>
        </p:blipFill>
        <p:spPr>
          <a:xfrm>
            <a:off x="8213922" y="2084830"/>
            <a:ext cx="3326413" cy="3038314"/>
          </a:xfrm>
          <a:prstGeom prst="rect">
            <a:avLst/>
          </a:prstGeom>
        </p:spPr>
      </p:pic>
      <p:pic>
        <p:nvPicPr>
          <p:cNvPr id="6" name="图片 5"/>
          <p:cNvPicPr>
            <a:picLocks noChangeAspect="1"/>
          </p:cNvPicPr>
          <p:nvPr/>
        </p:nvPicPr>
        <p:blipFill rotWithShape="1">
          <a:blip r:embed="rId2"/>
          <a:srcRect t="32603" b="29772"/>
          <a:stretch/>
        </p:blipFill>
        <p:spPr>
          <a:xfrm>
            <a:off x="4812604" y="2084830"/>
            <a:ext cx="3384953" cy="3558143"/>
          </a:xfrm>
          <a:prstGeom prst="rect">
            <a:avLst/>
          </a:prstGeom>
        </p:spPr>
      </p:pic>
    </p:spTree>
    <p:extLst>
      <p:ext uri="{BB962C8B-B14F-4D97-AF65-F5344CB8AC3E}">
        <p14:creationId xmlns:p14="http://schemas.microsoft.com/office/powerpoint/2010/main" val="2696257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MANAGE GROUP</a:t>
            </a:r>
            <a:endParaRPr lang="zh-CN" altLang="en-US" dirty="0"/>
          </a:p>
        </p:txBody>
      </p:sp>
      <p:pic>
        <p:nvPicPr>
          <p:cNvPr id="4" name="图片 3"/>
          <p:cNvPicPr>
            <a:picLocks noChangeAspect="1"/>
          </p:cNvPicPr>
          <p:nvPr/>
        </p:nvPicPr>
        <p:blipFill>
          <a:blip r:embed="rId2"/>
          <a:stretch>
            <a:fillRect/>
          </a:stretch>
        </p:blipFill>
        <p:spPr>
          <a:xfrm>
            <a:off x="1070975" y="2084833"/>
            <a:ext cx="7816241" cy="4375264"/>
          </a:xfrm>
          <a:prstGeom prst="rect">
            <a:avLst/>
          </a:prstGeom>
        </p:spPr>
      </p:pic>
    </p:spTree>
    <p:extLst>
      <p:ext uri="{BB962C8B-B14F-4D97-AF65-F5344CB8AC3E}">
        <p14:creationId xmlns:p14="http://schemas.microsoft.com/office/powerpoint/2010/main" val="2560067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SEARCH MOVIE</a:t>
            </a:r>
            <a:endParaRPr lang="zh-CN" altLang="en-US" dirty="0"/>
          </a:p>
        </p:txBody>
      </p:sp>
      <p:pic>
        <p:nvPicPr>
          <p:cNvPr id="5" name="图片 4"/>
          <p:cNvPicPr>
            <a:picLocks noChangeAspect="1"/>
          </p:cNvPicPr>
          <p:nvPr/>
        </p:nvPicPr>
        <p:blipFill>
          <a:blip r:embed="rId2"/>
          <a:stretch>
            <a:fillRect/>
          </a:stretch>
        </p:blipFill>
        <p:spPr>
          <a:xfrm>
            <a:off x="1024128" y="2084832"/>
            <a:ext cx="6855234" cy="4546948"/>
          </a:xfrm>
          <a:prstGeom prst="rect">
            <a:avLst/>
          </a:prstGeom>
        </p:spPr>
      </p:pic>
    </p:spTree>
    <p:extLst>
      <p:ext uri="{BB962C8B-B14F-4D97-AF65-F5344CB8AC3E}">
        <p14:creationId xmlns:p14="http://schemas.microsoft.com/office/powerpoint/2010/main" val="2227243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PREVIEW MOVIE</a:t>
            </a:r>
            <a:endParaRPr lang="zh-CN" altLang="en-US" dirty="0"/>
          </a:p>
        </p:txBody>
      </p:sp>
      <p:pic>
        <p:nvPicPr>
          <p:cNvPr id="4" name="图片 3"/>
          <p:cNvPicPr>
            <a:picLocks noChangeAspect="1"/>
          </p:cNvPicPr>
          <p:nvPr/>
        </p:nvPicPr>
        <p:blipFill>
          <a:blip r:embed="rId2"/>
          <a:stretch>
            <a:fillRect/>
          </a:stretch>
        </p:blipFill>
        <p:spPr>
          <a:xfrm>
            <a:off x="1024128" y="2084832"/>
            <a:ext cx="5539510" cy="4570096"/>
          </a:xfrm>
          <a:prstGeom prst="rect">
            <a:avLst/>
          </a:prstGeom>
        </p:spPr>
      </p:pic>
    </p:spTree>
    <p:extLst>
      <p:ext uri="{BB962C8B-B14F-4D97-AF65-F5344CB8AC3E}">
        <p14:creationId xmlns:p14="http://schemas.microsoft.com/office/powerpoint/2010/main" val="3753602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WATCHING EVENT</a:t>
            </a:r>
            <a:endParaRPr lang="zh-CN" altLang="en-US" dirty="0"/>
          </a:p>
        </p:txBody>
      </p:sp>
      <p:pic>
        <p:nvPicPr>
          <p:cNvPr id="4" name="图片 3"/>
          <p:cNvPicPr>
            <a:picLocks noChangeAspect="1"/>
          </p:cNvPicPr>
          <p:nvPr/>
        </p:nvPicPr>
        <p:blipFill rotWithShape="1">
          <a:blip r:embed="rId2"/>
          <a:srcRect t="45571"/>
          <a:stretch/>
        </p:blipFill>
        <p:spPr>
          <a:xfrm>
            <a:off x="5647805" y="3447664"/>
            <a:ext cx="5096394" cy="2861696"/>
          </a:xfrm>
          <a:prstGeom prst="rect">
            <a:avLst/>
          </a:prstGeom>
        </p:spPr>
      </p:pic>
      <p:pic>
        <p:nvPicPr>
          <p:cNvPr id="5" name="图片 4"/>
          <p:cNvPicPr>
            <a:picLocks noChangeAspect="1"/>
          </p:cNvPicPr>
          <p:nvPr/>
        </p:nvPicPr>
        <p:blipFill rotWithShape="1">
          <a:blip r:embed="rId2"/>
          <a:srcRect b="50959"/>
          <a:stretch/>
        </p:blipFill>
        <p:spPr>
          <a:xfrm>
            <a:off x="1024128" y="2286000"/>
            <a:ext cx="5545910" cy="2805830"/>
          </a:xfrm>
          <a:prstGeom prst="rect">
            <a:avLst/>
          </a:prstGeom>
        </p:spPr>
      </p:pic>
    </p:spTree>
    <p:extLst>
      <p:ext uri="{BB962C8B-B14F-4D97-AF65-F5344CB8AC3E}">
        <p14:creationId xmlns:p14="http://schemas.microsoft.com/office/powerpoint/2010/main" val="2832022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1024125" y="585225"/>
            <a:ext cx="10494900" cy="14997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5000"/>
              <a:buFont typeface="Arial Rounded"/>
              <a:buNone/>
            </a:pPr>
            <a:r>
              <a:rPr lang="en-US" b="1" dirty="0">
                <a:latin typeface="Arial Rounded"/>
                <a:ea typeface="Arial Rounded"/>
                <a:cs typeface="Arial Rounded"/>
                <a:sym typeface="Arial Rounded"/>
              </a:rPr>
              <a:t>USE CASES OF USER </a:t>
            </a:r>
            <a:endParaRPr b="1" dirty="0">
              <a:latin typeface="Arial Rounded"/>
              <a:ea typeface="Arial Rounded"/>
              <a:cs typeface="Arial Rounded"/>
              <a:sym typeface="Arial Rounded"/>
            </a:endParaRPr>
          </a:p>
        </p:txBody>
      </p:sp>
      <p:sp>
        <p:nvSpPr>
          <p:cNvPr id="101" name="Google Shape;101;p3"/>
          <p:cNvSpPr txBox="1">
            <a:spLocks noGrp="1"/>
          </p:cNvSpPr>
          <p:nvPr>
            <p:ph type="body" idx="1"/>
          </p:nvPr>
        </p:nvSpPr>
        <p:spPr>
          <a:xfrm>
            <a:off x="3798963" y="2084925"/>
            <a:ext cx="4236098" cy="4449600"/>
          </a:xfrm>
          <a:prstGeom prst="rect">
            <a:avLst/>
          </a:prstGeom>
          <a:noFill/>
          <a:ln>
            <a:noFill/>
          </a:ln>
        </p:spPr>
        <p:txBody>
          <a:bodyPr spcFirstLastPara="1" wrap="square" lIns="45700" tIns="45700" rIns="45700" bIns="45700" anchor="t" anchorCtr="0">
            <a:normAutofit/>
          </a:bodyPr>
          <a:lstStyle/>
          <a:p>
            <a:pPr marL="457200" lvl="0" indent="-457200" algn="l" rtl="0">
              <a:lnSpc>
                <a:spcPct val="90000"/>
              </a:lnSpc>
              <a:spcBef>
                <a:spcPts val="0"/>
              </a:spcBef>
              <a:spcAft>
                <a:spcPts val="0"/>
              </a:spcAft>
              <a:buSzPts val="2035"/>
              <a:buFont typeface="Arial"/>
              <a:buAutoNum type="arabicPeriod"/>
            </a:pPr>
            <a:r>
              <a:rPr lang="en-US" sz="2400" b="1" i="1">
                <a:solidFill>
                  <a:srgbClr val="000000"/>
                </a:solidFill>
                <a:latin typeface="Calibri"/>
                <a:ea typeface="Calibri"/>
                <a:cs typeface="Calibri"/>
                <a:sym typeface="Calibri"/>
              </a:rPr>
              <a:t>Create Group</a:t>
            </a:r>
            <a:r>
              <a:rPr lang="en-US" sz="2400">
                <a:latin typeface="Calibri"/>
                <a:ea typeface="Calibri"/>
                <a:cs typeface="Calibri"/>
                <a:sym typeface="Calibri"/>
              </a:rPr>
              <a:t>: Create a group </a:t>
            </a:r>
            <a:endParaRPr sz="2400">
              <a:latin typeface="Calibri"/>
              <a:ea typeface="Calibri"/>
              <a:cs typeface="Calibri"/>
              <a:sym typeface="Calibri"/>
            </a:endParaRPr>
          </a:p>
          <a:p>
            <a:pPr marL="457200" lvl="0" indent="-457200" algn="l" rtl="0">
              <a:lnSpc>
                <a:spcPct val="90000"/>
              </a:lnSpc>
              <a:spcBef>
                <a:spcPts val="1400"/>
              </a:spcBef>
              <a:spcAft>
                <a:spcPts val="0"/>
              </a:spcAft>
              <a:buSzPts val="2035"/>
              <a:buFont typeface="Arial"/>
              <a:buAutoNum type="arabicPeriod"/>
            </a:pPr>
            <a:r>
              <a:rPr lang="en-US" sz="2400" b="1" i="1">
                <a:solidFill>
                  <a:srgbClr val="000000"/>
                </a:solidFill>
                <a:latin typeface="Calibri"/>
                <a:ea typeface="Calibri"/>
                <a:cs typeface="Calibri"/>
                <a:sym typeface="Calibri"/>
              </a:rPr>
              <a:t>Join Group</a:t>
            </a:r>
            <a:r>
              <a:rPr lang="en-US" sz="2400">
                <a:latin typeface="Calibri"/>
                <a:ea typeface="Calibri"/>
                <a:cs typeface="Calibri"/>
                <a:sym typeface="Calibri"/>
              </a:rPr>
              <a:t>: Join a group</a:t>
            </a:r>
            <a:endParaRPr sz="2400">
              <a:latin typeface="Calibri"/>
              <a:ea typeface="Calibri"/>
              <a:cs typeface="Calibri"/>
              <a:sym typeface="Calibri"/>
            </a:endParaRPr>
          </a:p>
          <a:p>
            <a:pPr marL="457200" lvl="0" indent="-327977" algn="l" rtl="0">
              <a:lnSpc>
                <a:spcPct val="90000"/>
              </a:lnSpc>
              <a:spcBef>
                <a:spcPts val="1400"/>
              </a:spcBef>
              <a:spcAft>
                <a:spcPts val="0"/>
              </a:spcAft>
              <a:buSzPts val="2035"/>
              <a:buFont typeface="Twentieth Century"/>
              <a:buNone/>
            </a:pPr>
            <a:endParaRPr sz="2400">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58362" y="2910968"/>
            <a:ext cx="4750019" cy="1200329"/>
          </a:xfrm>
          <a:prstGeom prst="rect">
            <a:avLst/>
          </a:prstGeom>
          <a:noFill/>
        </p:spPr>
        <p:txBody>
          <a:bodyPr wrap="none" lIns="91440" tIns="45720" rIns="91440" bIns="45720">
            <a:spAutoFit/>
          </a:bodyPr>
          <a:lstStyle/>
          <a:p>
            <a:pPr algn="ctr"/>
            <a:r>
              <a:rPr lang="en-US" altLang="zh-CN" sz="7200" dirty="0">
                <a:ln w="0"/>
                <a:solidFill>
                  <a:schemeClr val="tx1"/>
                </a:solidFill>
                <a:effectLst>
                  <a:outerShdw blurRad="38100" dist="19050" dir="2700000" algn="tl" rotWithShape="0">
                    <a:schemeClr val="dk1">
                      <a:alpha val="40000"/>
                    </a:schemeClr>
                  </a:outerShdw>
                </a:effectLst>
              </a:rPr>
              <a:t>Thank you!</a:t>
            </a:r>
            <a:endParaRPr lang="zh-CN" altLang="en-US" sz="7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74389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6edc1bdb5e_0_1"/>
          <p:cNvSpPr txBox="1">
            <a:spLocks noGrp="1"/>
          </p:cNvSpPr>
          <p:nvPr>
            <p:ph type="title"/>
          </p:nvPr>
        </p:nvSpPr>
        <p:spPr>
          <a:xfrm>
            <a:off x="1024125" y="585225"/>
            <a:ext cx="10535100" cy="14997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5000"/>
              <a:buFont typeface="Arial Rounded"/>
              <a:buNone/>
            </a:pPr>
            <a:r>
              <a:rPr lang="en-US" b="1">
                <a:latin typeface="Arial Rounded"/>
                <a:ea typeface="Arial Rounded"/>
                <a:cs typeface="Arial Rounded"/>
                <a:sym typeface="Arial Rounded"/>
              </a:rPr>
              <a:t>USE CASES OF GROUP MEMBER</a:t>
            </a:r>
            <a:endParaRPr b="1">
              <a:latin typeface="Arial Rounded"/>
              <a:ea typeface="Arial Rounded"/>
              <a:cs typeface="Arial Rounded"/>
              <a:sym typeface="Arial Rounded"/>
            </a:endParaRPr>
          </a:p>
        </p:txBody>
      </p:sp>
      <p:sp>
        <p:nvSpPr>
          <p:cNvPr id="107" name="Google Shape;107;g6edc1bdb5e_0_1"/>
          <p:cNvSpPr txBox="1">
            <a:spLocks noGrp="1"/>
          </p:cNvSpPr>
          <p:nvPr>
            <p:ph type="body" idx="1"/>
          </p:nvPr>
        </p:nvSpPr>
        <p:spPr>
          <a:xfrm>
            <a:off x="2758909" y="2084925"/>
            <a:ext cx="7065531" cy="4449600"/>
          </a:xfrm>
          <a:prstGeom prst="rect">
            <a:avLst/>
          </a:prstGeom>
          <a:noFill/>
          <a:ln>
            <a:noFill/>
          </a:ln>
        </p:spPr>
        <p:txBody>
          <a:bodyPr spcFirstLastPara="1" wrap="square" lIns="45700" tIns="45700" rIns="45700" bIns="45700" anchor="t" anchorCtr="0">
            <a:noAutofit/>
          </a:bodyPr>
          <a:lstStyle/>
          <a:p>
            <a:pPr marL="457200" lvl="0" indent="-457200" algn="l" rtl="0">
              <a:lnSpc>
                <a:spcPct val="90000"/>
              </a:lnSpc>
              <a:spcBef>
                <a:spcPts val="1400"/>
              </a:spcBef>
              <a:spcAft>
                <a:spcPts val="0"/>
              </a:spcAft>
              <a:buSzPts val="2035"/>
              <a:buFont typeface="Arial"/>
              <a:buAutoNum type="arabicPeriod"/>
            </a:pPr>
            <a:r>
              <a:rPr lang="en-US" sz="2400" b="1" i="1">
                <a:latin typeface="Calibri"/>
                <a:ea typeface="Calibri"/>
                <a:cs typeface="Calibri"/>
                <a:sym typeface="Calibri"/>
              </a:rPr>
              <a:t>Unsubscription</a:t>
            </a:r>
            <a:r>
              <a:rPr lang="en-US" sz="2400">
                <a:latin typeface="Calibri"/>
                <a:ea typeface="Calibri"/>
                <a:cs typeface="Calibri"/>
                <a:sym typeface="Calibri"/>
              </a:rPr>
              <a:t>: Unsubscribe from a group</a:t>
            </a:r>
            <a:endParaRPr sz="2400">
              <a:latin typeface="Calibri"/>
              <a:ea typeface="Calibri"/>
              <a:cs typeface="Calibri"/>
              <a:sym typeface="Calibri"/>
            </a:endParaRPr>
          </a:p>
          <a:p>
            <a:pPr marL="457200" lvl="0" indent="-457200" algn="l" rtl="0">
              <a:lnSpc>
                <a:spcPct val="90000"/>
              </a:lnSpc>
              <a:spcBef>
                <a:spcPts val="1400"/>
              </a:spcBef>
              <a:spcAft>
                <a:spcPts val="0"/>
              </a:spcAft>
              <a:buSzPts val="2035"/>
              <a:buFont typeface="Arial"/>
              <a:buAutoNum type="arabicPeriod"/>
            </a:pPr>
            <a:r>
              <a:rPr lang="en-US" sz="2400" b="1" i="1">
                <a:latin typeface="Calibri"/>
                <a:ea typeface="Calibri"/>
                <a:cs typeface="Calibri"/>
                <a:sym typeface="Calibri"/>
              </a:rPr>
              <a:t>Watch Trailer</a:t>
            </a:r>
            <a:r>
              <a:rPr lang="en-US" sz="2400">
                <a:latin typeface="Calibri"/>
                <a:ea typeface="Calibri"/>
                <a:cs typeface="Calibri"/>
                <a:sym typeface="Calibri"/>
              </a:rPr>
              <a:t>: Watch the trailer of the movies populated by the moderator</a:t>
            </a:r>
            <a:endParaRPr/>
          </a:p>
          <a:p>
            <a:pPr marL="457200" lvl="0" indent="-457200" algn="l" rtl="0">
              <a:lnSpc>
                <a:spcPct val="90000"/>
              </a:lnSpc>
              <a:spcBef>
                <a:spcPts val="1400"/>
              </a:spcBef>
              <a:spcAft>
                <a:spcPts val="0"/>
              </a:spcAft>
              <a:buSzPts val="2035"/>
              <a:buFont typeface="Arial"/>
              <a:buAutoNum type="arabicPeriod"/>
            </a:pPr>
            <a:r>
              <a:rPr lang="en-US" sz="2400" b="1" i="1">
                <a:latin typeface="Calibri"/>
                <a:ea typeface="Calibri"/>
                <a:cs typeface="Calibri"/>
                <a:sym typeface="Calibri"/>
              </a:rPr>
              <a:t>Pull Reviews</a:t>
            </a:r>
            <a:r>
              <a:rPr lang="en-US" sz="2400">
                <a:latin typeface="Calibri"/>
                <a:ea typeface="Calibri"/>
                <a:cs typeface="Calibri"/>
                <a:sym typeface="Calibri"/>
              </a:rPr>
              <a:t>: See movie reviews of the movies populated by the moderator</a:t>
            </a:r>
            <a:endParaRPr sz="2400">
              <a:latin typeface="Calibri"/>
              <a:ea typeface="Calibri"/>
              <a:cs typeface="Calibri"/>
              <a:sym typeface="Calibri"/>
            </a:endParaRPr>
          </a:p>
          <a:p>
            <a:pPr marL="457200" lvl="0" indent="-457200" algn="l" rtl="0">
              <a:lnSpc>
                <a:spcPct val="90000"/>
              </a:lnSpc>
              <a:spcBef>
                <a:spcPts val="1400"/>
              </a:spcBef>
              <a:spcAft>
                <a:spcPts val="0"/>
              </a:spcAft>
              <a:buSzPts val="2035"/>
              <a:buFont typeface="Arial"/>
              <a:buAutoNum type="arabicPeriod"/>
            </a:pPr>
            <a:r>
              <a:rPr lang="en-US" sz="2400" b="1" i="1">
                <a:latin typeface="Calibri"/>
                <a:ea typeface="Calibri"/>
                <a:cs typeface="Calibri"/>
                <a:sym typeface="Calibri"/>
              </a:rPr>
              <a:t>Pull Group Movie List</a:t>
            </a:r>
            <a:r>
              <a:rPr lang="en-US" sz="2400">
                <a:latin typeface="Calibri"/>
                <a:ea typeface="Calibri"/>
                <a:cs typeface="Calibri"/>
                <a:sym typeface="Calibri"/>
              </a:rPr>
              <a:t>: Search and browse the movies populated by the moderator</a:t>
            </a:r>
            <a:endParaRPr sz="2400">
              <a:latin typeface="Calibri"/>
              <a:ea typeface="Calibri"/>
              <a:cs typeface="Calibri"/>
              <a:sym typeface="Calibri"/>
            </a:endParaRPr>
          </a:p>
          <a:p>
            <a:pPr marL="457200" lvl="0" indent="-457200" algn="l" rtl="0">
              <a:lnSpc>
                <a:spcPct val="90000"/>
              </a:lnSpc>
              <a:spcBef>
                <a:spcPts val="1400"/>
              </a:spcBef>
              <a:spcAft>
                <a:spcPts val="0"/>
              </a:spcAft>
              <a:buSzPts val="2035"/>
              <a:buFont typeface="Arial"/>
              <a:buAutoNum type="arabicPeriod"/>
            </a:pPr>
            <a:r>
              <a:rPr lang="en-US" sz="2400" b="1" i="1">
                <a:latin typeface="Calibri"/>
                <a:ea typeface="Calibri"/>
                <a:cs typeface="Calibri"/>
                <a:sym typeface="Calibri"/>
              </a:rPr>
              <a:t>Vote For Event</a:t>
            </a:r>
            <a:r>
              <a:rPr lang="en-US" sz="2400">
                <a:latin typeface="Calibri"/>
                <a:ea typeface="Calibri"/>
                <a:cs typeface="Calibri"/>
                <a:sym typeface="Calibri"/>
              </a:rPr>
              <a:t>: Vote for the movies that they want / not want to watch in a movie watching event</a:t>
            </a:r>
            <a:endParaRPr sz="2400">
              <a:latin typeface="Calibri"/>
              <a:ea typeface="Calibri"/>
              <a:cs typeface="Calibri"/>
              <a:sym typeface="Calibri"/>
            </a:endParaRPr>
          </a:p>
          <a:p>
            <a:pPr marL="457200" lvl="0" indent="-342900" algn="l" rtl="0">
              <a:lnSpc>
                <a:spcPct val="90000"/>
              </a:lnSpc>
              <a:spcBef>
                <a:spcPts val="1400"/>
              </a:spcBef>
              <a:spcAft>
                <a:spcPts val="0"/>
              </a:spcAft>
              <a:buSzPts val="1800"/>
              <a:buFont typeface="Arial"/>
              <a:buNone/>
            </a:pPr>
            <a:endParaRPr sz="2035"/>
          </a:p>
          <a:p>
            <a:pPr marL="586423" lvl="0" indent="-327977" algn="l" rtl="0">
              <a:lnSpc>
                <a:spcPct val="90000"/>
              </a:lnSpc>
              <a:spcBef>
                <a:spcPts val="1400"/>
              </a:spcBef>
              <a:spcAft>
                <a:spcPts val="0"/>
              </a:spcAft>
              <a:buSzPts val="2035"/>
              <a:buFont typeface="Arial"/>
              <a:buNone/>
            </a:pPr>
            <a:endParaRPr sz="2035"/>
          </a:p>
          <a:p>
            <a:pPr marL="586423" lvl="0" indent="-327977" algn="l" rtl="0">
              <a:lnSpc>
                <a:spcPct val="90000"/>
              </a:lnSpc>
              <a:spcBef>
                <a:spcPts val="1400"/>
              </a:spcBef>
              <a:spcAft>
                <a:spcPts val="0"/>
              </a:spcAft>
              <a:buSzPts val="2035"/>
              <a:buFont typeface="Arial"/>
              <a:buNone/>
            </a:pPr>
            <a:endParaRPr sz="2035"/>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6edc1bdb5e_0_7"/>
          <p:cNvSpPr txBox="1">
            <a:spLocks noGrp="1"/>
          </p:cNvSpPr>
          <p:nvPr>
            <p:ph type="title"/>
          </p:nvPr>
        </p:nvSpPr>
        <p:spPr>
          <a:xfrm>
            <a:off x="1024124" y="585225"/>
            <a:ext cx="11528700" cy="14997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5000"/>
              <a:buFont typeface="Arial Rounded"/>
              <a:buNone/>
            </a:pPr>
            <a:r>
              <a:rPr lang="en-US" b="1">
                <a:latin typeface="Arial Rounded"/>
                <a:ea typeface="Arial Rounded"/>
                <a:cs typeface="Arial Rounded"/>
                <a:sym typeface="Arial Rounded"/>
              </a:rPr>
              <a:t>USE CASES OF GROUP MODERATOR</a:t>
            </a:r>
            <a:endParaRPr b="1">
              <a:latin typeface="Arial Rounded"/>
              <a:ea typeface="Arial Rounded"/>
              <a:cs typeface="Arial Rounded"/>
              <a:sym typeface="Arial Rounded"/>
            </a:endParaRPr>
          </a:p>
        </p:txBody>
      </p:sp>
      <p:sp>
        <p:nvSpPr>
          <p:cNvPr id="113" name="Google Shape;113;g6edc1bdb5e_0_7"/>
          <p:cNvSpPr txBox="1">
            <a:spLocks noGrp="1"/>
          </p:cNvSpPr>
          <p:nvPr>
            <p:ph type="body" idx="1"/>
          </p:nvPr>
        </p:nvSpPr>
        <p:spPr>
          <a:xfrm>
            <a:off x="2304661" y="2089122"/>
            <a:ext cx="7585788" cy="3789163"/>
          </a:xfrm>
          <a:prstGeom prst="rect">
            <a:avLst/>
          </a:prstGeom>
          <a:noFill/>
          <a:ln>
            <a:noFill/>
          </a:ln>
        </p:spPr>
        <p:txBody>
          <a:bodyPr spcFirstLastPara="1" wrap="square" lIns="45700" tIns="45700" rIns="45700" bIns="45700" anchor="t" anchorCtr="0">
            <a:noAutofit/>
          </a:bodyPr>
          <a:lstStyle/>
          <a:p>
            <a:pPr marL="457200" lvl="0" indent="-457200" algn="l" rtl="0">
              <a:lnSpc>
                <a:spcPct val="90000"/>
              </a:lnSpc>
              <a:spcBef>
                <a:spcPts val="1400"/>
              </a:spcBef>
              <a:spcAft>
                <a:spcPts val="0"/>
              </a:spcAft>
              <a:buSzPts val="2035"/>
              <a:buFont typeface="Twentieth Century"/>
              <a:buAutoNum type="arabicPeriod"/>
            </a:pPr>
            <a:r>
              <a:rPr lang="en-US" sz="2400" b="1" i="1">
                <a:latin typeface="Calibri"/>
                <a:ea typeface="Calibri"/>
                <a:cs typeface="Calibri"/>
                <a:sym typeface="Calibri"/>
              </a:rPr>
              <a:t>Invitation</a:t>
            </a:r>
            <a:r>
              <a:rPr lang="en-US" sz="2400">
                <a:latin typeface="Calibri"/>
                <a:ea typeface="Calibri"/>
                <a:cs typeface="Calibri"/>
                <a:sym typeface="Calibri"/>
              </a:rPr>
              <a:t>: Invite people to join the group</a:t>
            </a:r>
            <a:endParaRPr/>
          </a:p>
          <a:p>
            <a:pPr marL="457200" lvl="0" indent="-457200" algn="l" rtl="0">
              <a:lnSpc>
                <a:spcPct val="90000"/>
              </a:lnSpc>
              <a:spcBef>
                <a:spcPts val="1400"/>
              </a:spcBef>
              <a:spcAft>
                <a:spcPts val="0"/>
              </a:spcAft>
              <a:buSzPts val="2035"/>
              <a:buFont typeface="Twentieth Century"/>
              <a:buAutoNum type="arabicPeriod"/>
            </a:pPr>
            <a:r>
              <a:rPr lang="en-US" sz="2400" b="1" i="1">
                <a:latin typeface="Calibri"/>
                <a:ea typeface="Calibri"/>
                <a:cs typeface="Calibri"/>
                <a:sym typeface="Calibri"/>
              </a:rPr>
              <a:t>Pull Movie List</a:t>
            </a:r>
            <a:r>
              <a:rPr lang="en-US" sz="2400">
                <a:latin typeface="Calibri"/>
                <a:ea typeface="Calibri"/>
                <a:cs typeface="Calibri"/>
                <a:sym typeface="Calibri"/>
              </a:rPr>
              <a:t>: Pull a movie list from a movie list server</a:t>
            </a:r>
            <a:endParaRPr sz="2400">
              <a:latin typeface="Calibri"/>
              <a:ea typeface="Calibri"/>
              <a:cs typeface="Calibri"/>
              <a:sym typeface="Calibri"/>
            </a:endParaRPr>
          </a:p>
          <a:p>
            <a:pPr marL="457200" lvl="0" indent="-457200" algn="l" rtl="0">
              <a:lnSpc>
                <a:spcPct val="90000"/>
              </a:lnSpc>
              <a:spcBef>
                <a:spcPts val="1400"/>
              </a:spcBef>
              <a:spcAft>
                <a:spcPts val="0"/>
              </a:spcAft>
              <a:buSzPts val="2035"/>
              <a:buFont typeface="Twentieth Century"/>
              <a:buAutoNum type="arabicPeriod"/>
            </a:pPr>
            <a:r>
              <a:rPr lang="en-US" sz="2400" b="1" i="1">
                <a:latin typeface="Calibri"/>
                <a:ea typeface="Calibri"/>
                <a:cs typeface="Calibri"/>
                <a:sym typeface="Calibri"/>
              </a:rPr>
              <a:t>Populate Group Movie List</a:t>
            </a:r>
            <a:r>
              <a:rPr lang="en-US" sz="2400">
                <a:latin typeface="Calibri"/>
                <a:ea typeface="Calibri"/>
                <a:cs typeface="Calibri"/>
                <a:sym typeface="Calibri"/>
              </a:rPr>
              <a:t>: Populate a group with a list of potential movies</a:t>
            </a:r>
            <a:endParaRPr sz="2400">
              <a:latin typeface="Calibri"/>
              <a:ea typeface="Calibri"/>
              <a:cs typeface="Calibri"/>
              <a:sym typeface="Calibri"/>
            </a:endParaRPr>
          </a:p>
          <a:p>
            <a:pPr marL="457200" lvl="0" indent="-457200" algn="l" rtl="0">
              <a:lnSpc>
                <a:spcPct val="90000"/>
              </a:lnSpc>
              <a:spcBef>
                <a:spcPts val="1400"/>
              </a:spcBef>
              <a:spcAft>
                <a:spcPts val="0"/>
              </a:spcAft>
              <a:buSzPts val="2035"/>
              <a:buFont typeface="Twentieth Century"/>
              <a:buAutoNum type="arabicPeriod"/>
            </a:pPr>
            <a:r>
              <a:rPr lang="en-US" sz="2400" b="1" i="1">
                <a:latin typeface="Calibri"/>
                <a:ea typeface="Calibri"/>
                <a:cs typeface="Calibri"/>
                <a:sym typeface="Calibri"/>
              </a:rPr>
              <a:t>Create Movie Watching Event</a:t>
            </a:r>
            <a:r>
              <a:rPr lang="en-US" sz="2400">
                <a:latin typeface="Calibri"/>
                <a:ea typeface="Calibri"/>
                <a:cs typeface="Calibri"/>
                <a:sym typeface="Calibri"/>
              </a:rPr>
              <a:t>: Create a movie watching event with a specified date and time</a:t>
            </a:r>
            <a:endParaRPr sz="2400">
              <a:latin typeface="Calibri"/>
              <a:ea typeface="Calibri"/>
              <a:cs typeface="Calibri"/>
              <a:sym typeface="Calibri"/>
            </a:endParaRPr>
          </a:p>
          <a:p>
            <a:pPr marL="457200" lvl="0" indent="-442276" algn="l" rtl="0">
              <a:lnSpc>
                <a:spcPct val="90000"/>
              </a:lnSpc>
              <a:spcBef>
                <a:spcPts val="1400"/>
              </a:spcBef>
              <a:spcAft>
                <a:spcPts val="0"/>
              </a:spcAft>
              <a:buSzPts val="1800"/>
              <a:buFont typeface="Twentieth Century"/>
              <a:buAutoNum type="arabicPeriod"/>
            </a:pPr>
            <a:r>
              <a:rPr lang="en-US" sz="2400" b="1" i="1">
                <a:latin typeface="Calibri"/>
                <a:ea typeface="Calibri"/>
                <a:cs typeface="Calibri"/>
                <a:sym typeface="Calibri"/>
              </a:rPr>
              <a:t>Create Voting Event</a:t>
            </a:r>
            <a:r>
              <a:rPr lang="en-US" sz="2400">
                <a:latin typeface="Calibri"/>
                <a:ea typeface="Calibri"/>
                <a:cs typeface="Calibri"/>
                <a:sym typeface="Calibri"/>
              </a:rPr>
              <a:t>: Open and close a voting period for a specific movie watching event</a:t>
            </a:r>
            <a:endParaRPr sz="2400">
              <a:latin typeface="Calibri"/>
              <a:ea typeface="Calibri"/>
              <a:cs typeface="Calibri"/>
              <a:sym typeface="Calibri"/>
            </a:endParaRPr>
          </a:p>
          <a:p>
            <a:pPr marL="457200" lvl="0" indent="-327977" algn="l" rtl="0">
              <a:lnSpc>
                <a:spcPct val="90000"/>
              </a:lnSpc>
              <a:spcBef>
                <a:spcPts val="1400"/>
              </a:spcBef>
              <a:spcAft>
                <a:spcPts val="0"/>
              </a:spcAft>
              <a:buSzPts val="2035"/>
              <a:buFont typeface="Twentieth Century"/>
              <a:buNone/>
            </a:pPr>
            <a:endParaRPr sz="2400">
              <a:latin typeface="Calibri"/>
              <a:ea typeface="Calibri"/>
              <a:cs typeface="Calibri"/>
              <a:sym typeface="Calibri"/>
            </a:endParaRPr>
          </a:p>
          <a:p>
            <a:pPr marL="457200" lvl="0" indent="-327977" algn="l" rtl="0">
              <a:lnSpc>
                <a:spcPct val="90000"/>
              </a:lnSpc>
              <a:spcBef>
                <a:spcPts val="1400"/>
              </a:spcBef>
              <a:spcAft>
                <a:spcPts val="0"/>
              </a:spcAft>
              <a:buSzPts val="2035"/>
              <a:buFont typeface="Twentieth Century"/>
              <a:buNone/>
            </a:pPr>
            <a:endParaRPr sz="2035"/>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7dce67e6ee_0_62"/>
          <p:cNvSpPr txBox="1">
            <a:spLocks noGrp="1"/>
          </p:cNvSpPr>
          <p:nvPr>
            <p:ph type="title"/>
          </p:nvPr>
        </p:nvSpPr>
        <p:spPr>
          <a:xfrm>
            <a:off x="1014278" y="550391"/>
            <a:ext cx="9720000" cy="14997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464132"/>
              </a:buClr>
              <a:buSzPts val="5000"/>
              <a:buFont typeface="Arial Rounded"/>
              <a:buNone/>
            </a:pPr>
            <a:r>
              <a:rPr lang="en-US" b="1" dirty="0">
                <a:latin typeface="Arial Rounded"/>
                <a:ea typeface="Arial Rounded"/>
                <a:cs typeface="Arial Rounded"/>
                <a:sym typeface="Arial Rounded"/>
              </a:rPr>
              <a:t>USE CASE </a:t>
            </a:r>
            <a:br>
              <a:rPr lang="en-US" b="1" dirty="0">
                <a:latin typeface="Arial Rounded"/>
                <a:ea typeface="Arial Rounded"/>
                <a:cs typeface="Arial Rounded"/>
                <a:sym typeface="Arial Rounded"/>
              </a:rPr>
            </a:br>
            <a:r>
              <a:rPr lang="en-US" b="1" dirty="0">
                <a:latin typeface="Arial Rounded"/>
                <a:ea typeface="Arial Rounded"/>
                <a:cs typeface="Arial Rounded"/>
                <a:sym typeface="Arial Rounded"/>
              </a:rPr>
              <a:t>DIAGRAM</a:t>
            </a:r>
            <a:endParaRPr dirty="0"/>
          </a:p>
        </p:txBody>
      </p:sp>
      <p:sp>
        <p:nvSpPr>
          <p:cNvPr id="119" name="Google Shape;119;g7dce67e6ee_0_62"/>
          <p:cNvSpPr txBox="1"/>
          <p:nvPr/>
        </p:nvSpPr>
        <p:spPr>
          <a:xfrm>
            <a:off x="5501911" y="1768566"/>
            <a:ext cx="759900" cy="20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entieth Century"/>
              <a:ea typeface="Twentieth Century"/>
              <a:cs typeface="Twentieth Century"/>
              <a:sym typeface="Twentieth Century"/>
            </a:endParaRPr>
          </a:p>
        </p:txBody>
      </p:sp>
      <p:pic>
        <p:nvPicPr>
          <p:cNvPr id="120" name="Google Shape;120;g7dce67e6ee_0_62"/>
          <p:cNvPicPr preferRelativeResize="0"/>
          <p:nvPr/>
        </p:nvPicPr>
        <p:blipFill rotWithShape="1">
          <a:blip r:embed="rId3">
            <a:alphaModFix/>
          </a:blip>
          <a:srcRect/>
          <a:stretch/>
        </p:blipFill>
        <p:spPr>
          <a:xfrm>
            <a:off x="3838425" y="196503"/>
            <a:ext cx="8496323" cy="62477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464132"/>
              </a:buClr>
              <a:buSzPts val="1800"/>
              <a:buNone/>
            </a:pPr>
            <a:r>
              <a:rPr lang="en-US" b="1" dirty="0"/>
              <a:t>USE CASE SPECIFICATION</a:t>
            </a:r>
            <a:endParaRPr b="1" dirty="0"/>
          </a:p>
        </p:txBody>
      </p:sp>
      <p:graphicFrame>
        <p:nvGraphicFramePr>
          <p:cNvPr id="126" name="Google Shape;126;p4"/>
          <p:cNvGraphicFramePr/>
          <p:nvPr/>
        </p:nvGraphicFramePr>
        <p:xfrm>
          <a:off x="3506629" y="2560002"/>
          <a:ext cx="4754875" cy="3474780"/>
        </p:xfrm>
        <a:graphic>
          <a:graphicData uri="http://schemas.openxmlformats.org/drawingml/2006/table">
            <a:tbl>
              <a:tblPr>
                <a:noFill/>
                <a:tableStyleId>{5512F2F8-8306-42BD-9DFE-2D7B68936FCC}</a:tableStyleId>
              </a:tblPr>
              <a:tblGrid>
                <a:gridCol w="1280150">
                  <a:extLst>
                    <a:ext uri="{9D8B030D-6E8A-4147-A177-3AD203B41FA5}">
                      <a16:colId xmlns:a16="http://schemas.microsoft.com/office/drawing/2014/main" val="20000"/>
                    </a:ext>
                  </a:extLst>
                </a:gridCol>
                <a:gridCol w="3474725">
                  <a:extLst>
                    <a:ext uri="{9D8B030D-6E8A-4147-A177-3AD203B41FA5}">
                      <a16:colId xmlns:a16="http://schemas.microsoft.com/office/drawing/2014/main" val="20001"/>
                    </a:ext>
                  </a:extLst>
                </a:gridCol>
              </a:tblGrid>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ID</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USR01 (USR stands for user)</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Title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Create Group</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Use Case Description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This use case describe how a user become a group moderator [</a:t>
                      </a:r>
                      <a:r>
                        <a:rPr lang="en-US" sz="1200" u="none" strike="noStrike" cap="none">
                          <a:latin typeface="Calibri"/>
                          <a:ea typeface="Calibri"/>
                          <a:cs typeface="Calibri"/>
                          <a:sym typeface="Calibri"/>
                        </a:rPr>
                        <a:t>E</a:t>
                      </a:r>
                      <a:r>
                        <a:rPr lang="en-US" sz="1200" b="0" i="0" u="none" strike="noStrike" cap="none">
                          <a:solidFill>
                            <a:srgbClr val="000000"/>
                          </a:solidFill>
                          <a:latin typeface="Calibri"/>
                          <a:ea typeface="Calibri"/>
                          <a:cs typeface="Calibri"/>
                          <a:sym typeface="Calibri"/>
                        </a:rPr>
                        <a:t>xception: Group name existed] </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Pre-Condition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Have an account</a:t>
                      </a:r>
                      <a:endParaRPr sz="1200" b="0" i="0" u="none" strike="noStrike" cap="none">
                        <a:solidFill>
                          <a:srgbClr val="000000"/>
                        </a:solidFill>
                        <a:latin typeface="Noto Sans Symbols"/>
                        <a:ea typeface="Noto Sans Symbols"/>
                        <a:cs typeface="Noto Sans Symbols"/>
                        <a:sym typeface="Noto Sans Symbols"/>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Successfully login</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Post-Condition</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User become a group moderator</a:t>
                      </a:r>
                      <a:endParaRPr sz="1200" b="0" i="0" u="none" strike="noStrike" cap="none">
                        <a:solidFill>
                          <a:srgbClr val="000000"/>
                        </a:solidFill>
                        <a:latin typeface="Noto Sans Symbols"/>
                        <a:ea typeface="Noto Sans Symbols"/>
                        <a:cs typeface="Noto Sans Symbols"/>
                        <a:sym typeface="Noto Sans Symbols"/>
                      </a:endParaRPr>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2400">
                <a:tc>
                  <a:txBody>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Calibri"/>
                          <a:ea typeface="Calibri"/>
                          <a:cs typeface="Calibri"/>
                          <a:sym typeface="Calibri"/>
                        </a:rPr>
                        <a:t>Steps</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User clicks ‘create group’ button</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request</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displays the group register page</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User fills the required information in the page</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User clicks ‘create’ button</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receives the info</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checks duplicate, if no then next step,</a:t>
                      </a:r>
                      <a:br>
                        <a:rPr lang="en-US" sz="1200" b="0" i="0" u="none" strike="noStrike" cap="none">
                          <a:solidFill>
                            <a:srgbClr val="000000"/>
                          </a:solidFill>
                          <a:latin typeface="Calibri"/>
                          <a:ea typeface="Calibri"/>
                          <a:cs typeface="Calibri"/>
                          <a:sym typeface="Calibri"/>
                        </a:rPr>
                      </a:br>
                      <a:r>
                        <a:rPr lang="en-US" sz="1200" b="0" i="0" u="none" strike="noStrike" cap="none">
                          <a:solidFill>
                            <a:srgbClr val="000000"/>
                          </a:solidFill>
                          <a:latin typeface="Calibri"/>
                          <a:ea typeface="Calibri"/>
                          <a:cs typeface="Calibri"/>
                          <a:sym typeface="Calibri"/>
                        </a:rPr>
                        <a:t>otherwise displays error and back to step 3</a:t>
                      </a:r>
                      <a:endParaRPr sz="1400" u="none" strike="noStrike" cap="none"/>
                    </a:p>
                    <a:p>
                      <a:pPr marL="228600" marR="0" lvl="0" indent="-228600" algn="l" rtl="0">
                        <a:lnSpc>
                          <a:spcPct val="100000"/>
                        </a:lnSpc>
                        <a:spcBef>
                          <a:spcPts val="0"/>
                        </a:spcBef>
                        <a:spcAft>
                          <a:spcPts val="0"/>
                        </a:spcAft>
                        <a:buClr>
                          <a:srgbClr val="000000"/>
                        </a:buClr>
                        <a:buSzPts val="1200"/>
                        <a:buFont typeface="Arial"/>
                        <a:buAutoNum type="arabicPeriod"/>
                      </a:pPr>
                      <a:r>
                        <a:rPr lang="en-US" sz="1200" b="0" i="0" u="none" strike="noStrike" cap="none">
                          <a:solidFill>
                            <a:srgbClr val="000000"/>
                          </a:solidFill>
                          <a:latin typeface="Calibri"/>
                          <a:ea typeface="Calibri"/>
                          <a:cs typeface="Calibri"/>
                          <a:sym typeface="Calibri"/>
                        </a:rPr>
                        <a:t>System displays new group main page</a:t>
                      </a:r>
                      <a:endParaRPr sz="1400" u="none" strike="noStrike" cap="none"/>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27" name="Google Shape;127;p4"/>
          <p:cNvSpPr txBox="1">
            <a:spLocks noGrp="1"/>
          </p:cNvSpPr>
          <p:nvPr>
            <p:ph type="body" idx="1"/>
          </p:nvPr>
        </p:nvSpPr>
        <p:spPr>
          <a:xfrm>
            <a:off x="904603" y="3429000"/>
            <a:ext cx="9720000" cy="4023300"/>
          </a:xfrm>
          <a:prstGeom prst="rect">
            <a:avLst/>
          </a:prstGeom>
          <a:noFill/>
          <a:ln>
            <a:noFill/>
          </a:ln>
        </p:spPr>
        <p:txBody>
          <a:bodyPr spcFirstLastPara="1" wrap="square" lIns="91425" tIns="0" rIns="91425" bIns="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积分">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2019</Words>
  <Application>Microsoft Office PowerPoint</Application>
  <PresentationFormat>宽屏</PresentationFormat>
  <Paragraphs>380</Paragraphs>
  <Slides>50</Slides>
  <Notes>38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Twentieth Century</vt:lpstr>
      <vt:lpstr>Calibri</vt:lpstr>
      <vt:lpstr>Arial Rounded</vt:lpstr>
      <vt:lpstr>Arial</vt:lpstr>
      <vt:lpstr>Garamond</vt:lpstr>
      <vt:lpstr>Segoe UI</vt:lpstr>
      <vt:lpstr>Noto Sans Symbols</vt:lpstr>
      <vt:lpstr>积分</vt:lpstr>
      <vt:lpstr>CSCI-6234 ASSIGNMENT 5</vt:lpstr>
      <vt:lpstr>OUTLINE</vt:lpstr>
      <vt:lpstr>DESIGN</vt:lpstr>
      <vt:lpstr>ACTORS</vt:lpstr>
      <vt:lpstr>USE CASES OF USER </vt:lpstr>
      <vt:lpstr>USE CASES OF GROUP MEMBER</vt:lpstr>
      <vt:lpstr>USE CASES OF GROUP MODERATOR</vt:lpstr>
      <vt:lpstr>USE CASE  DIAGRAM</vt:lpstr>
      <vt:lpstr>USE CASE SPECIFICATION</vt:lpstr>
      <vt:lpstr>USE CASE SPECIFICATION</vt:lpstr>
      <vt:lpstr>USE CASE SPECIFICATION</vt:lpstr>
      <vt:lpstr>USE CASE SPECIFICATION</vt:lpstr>
      <vt:lpstr>USE CASE SPECIFICATION</vt:lpstr>
      <vt:lpstr>USE CASE SPECIFICATION</vt:lpstr>
      <vt:lpstr>USE CASE SPECIFICATION</vt:lpstr>
      <vt:lpstr>USE CASE SPECIFICATION</vt:lpstr>
      <vt:lpstr>USE CASE SPECIFICATION</vt:lpstr>
      <vt:lpstr>USE CASE SPECIFICATION</vt:lpstr>
      <vt:lpstr>USE CASE SPECIFICATION</vt:lpstr>
      <vt:lpstr>USE CASE SPECIFICATION</vt:lpstr>
      <vt:lpstr>BI-DIRECTION  TRACEABILITY MATRIX</vt:lpstr>
      <vt:lpstr>SEQUENCE DIAGRAM</vt:lpstr>
      <vt:lpstr>SEQUENCE DIAGRAM</vt:lpstr>
      <vt:lpstr>SEQUENCE DIAGRAM</vt:lpstr>
      <vt:lpstr>SEQUENCE DIAGRAM</vt:lpstr>
      <vt:lpstr>SEQUENCE DIAGRAM</vt:lpstr>
      <vt:lpstr>SEQUENCE DIAGRAM</vt:lpstr>
      <vt:lpstr>SEQUENCE DIAGRAM</vt:lpstr>
      <vt:lpstr>SEQUENCE DIAGRAM</vt:lpstr>
      <vt:lpstr>SEQUENCE DIAGRAM</vt:lpstr>
      <vt:lpstr>SEQUENCE DIAGRAM</vt:lpstr>
      <vt:lpstr>SEQUENCE DIAGRAM</vt:lpstr>
      <vt:lpstr>SEQUENCE DIAGRAM</vt:lpstr>
      <vt:lpstr>PACKAGE DIAGRAM</vt:lpstr>
      <vt:lpstr>MVC - View</vt:lpstr>
      <vt:lpstr>MVC - Control</vt:lpstr>
      <vt:lpstr>CLASS DIAGRAM (MVC - Model)</vt:lpstr>
      <vt:lpstr>CLASS DIAGRAM</vt:lpstr>
      <vt:lpstr>STATE DIAGRAM OF MOVIE WATCHING EVENT</vt:lpstr>
      <vt:lpstr>IMPLEMENTATION</vt:lpstr>
      <vt:lpstr>INTRODUCTION</vt:lpstr>
      <vt:lpstr>SIGN UP</vt:lpstr>
      <vt:lpstr>SIGN IN</vt:lpstr>
      <vt:lpstr>HOME</vt:lpstr>
      <vt:lpstr>GROUP MOVIE DETAIL</vt:lpstr>
      <vt:lpstr>MANAGE GROUP</vt:lpstr>
      <vt:lpstr>SEARCH MOVIE</vt:lpstr>
      <vt:lpstr>PREVIEW MOVIE</vt:lpstr>
      <vt:lpstr>WATCHING EVENT</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CSCI-6234 ASSIGNMENT 5</dc:title>
  <dc:creator>BWang</dc:creator>
  <cp:lastModifiedBy>BWang</cp:lastModifiedBy>
  <cp:revision>29</cp:revision>
  <dcterms:created xsi:type="dcterms:W3CDTF">2020-02-02T20:20:09Z</dcterms:created>
  <dcterms:modified xsi:type="dcterms:W3CDTF">2020-04-14T21:40:38Z</dcterms:modified>
</cp:coreProperties>
</file>